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271" r:id="rId3"/>
    <p:sldId id="307" r:id="rId4"/>
    <p:sldId id="258" r:id="rId5"/>
    <p:sldId id="260" r:id="rId6"/>
    <p:sldId id="261" r:id="rId7"/>
    <p:sldId id="262" r:id="rId8"/>
    <p:sldId id="263" r:id="rId9"/>
    <p:sldId id="294" r:id="rId10"/>
    <p:sldId id="295" r:id="rId11"/>
    <p:sldId id="296" r:id="rId12"/>
    <p:sldId id="304" r:id="rId13"/>
    <p:sldId id="264" r:id="rId14"/>
    <p:sldId id="265" r:id="rId15"/>
    <p:sldId id="290" r:id="rId16"/>
    <p:sldId id="267" r:id="rId17"/>
    <p:sldId id="268" r:id="rId18"/>
    <p:sldId id="269" r:id="rId19"/>
    <p:sldId id="270" r:id="rId20"/>
    <p:sldId id="272" r:id="rId21"/>
    <p:sldId id="274" r:id="rId22"/>
    <p:sldId id="275" r:id="rId23"/>
    <p:sldId id="276" r:id="rId24"/>
    <p:sldId id="273" r:id="rId25"/>
    <p:sldId id="298" r:id="rId26"/>
    <p:sldId id="277" r:id="rId27"/>
    <p:sldId id="279" r:id="rId28"/>
    <p:sldId id="285" r:id="rId29"/>
    <p:sldId id="300" r:id="rId30"/>
    <p:sldId id="278" r:id="rId31"/>
    <p:sldId id="280" r:id="rId32"/>
    <p:sldId id="299" r:id="rId33"/>
    <p:sldId id="282" r:id="rId34"/>
    <p:sldId id="283" r:id="rId35"/>
    <p:sldId id="284" r:id="rId36"/>
    <p:sldId id="302" r:id="rId37"/>
    <p:sldId id="257" r:id="rId38"/>
    <p:sldId id="305" r:id="rId39"/>
    <p:sldId id="309" r:id="rId40"/>
    <p:sldId id="306" r:id="rId41"/>
    <p:sldId id="301" r:id="rId42"/>
    <p:sldId id="308" r:id="rId43"/>
    <p:sldId id="291" r:id="rId44"/>
    <p:sldId id="292" r:id="rId45"/>
    <p:sldId id="293" r:id="rId46"/>
    <p:sldId id="287" r:id="rId47"/>
    <p:sldId id="288" r:id="rId48"/>
    <p:sldId id="289"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674" y="-22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3.7978395061728724E-2"/>
          <c:y val="2.5254299527923848E-2"/>
        </c:manualLayout>
      </c:layout>
    </c:title>
    <c:plotArea>
      <c:layout/>
      <c:pieChart>
        <c:varyColors val="1"/>
        <c:ser>
          <c:idx val="0"/>
          <c:order val="0"/>
          <c:tx>
            <c:strRef>
              <c:f>Sheet1!$B$1</c:f>
              <c:strCache>
                <c:ptCount val="1"/>
                <c:pt idx="0">
                  <c:v>Total Deaths</c:v>
                </c:pt>
              </c:strCache>
            </c:strRef>
          </c:tx>
          <c:cat>
            <c:strRef>
              <c:f>Sheet1!$A$2:$A$6</c:f>
              <c:strCache>
                <c:ptCount val="5"/>
                <c:pt idx="0">
                  <c:v>Infant</c:v>
                </c:pt>
                <c:pt idx="1">
                  <c:v>Age 1-4</c:v>
                </c:pt>
                <c:pt idx="2">
                  <c:v>Age 5-9</c:v>
                </c:pt>
                <c:pt idx="3">
                  <c:v>Age 10-14</c:v>
                </c:pt>
                <c:pt idx="4">
                  <c:v>Age 15-19</c:v>
                </c:pt>
              </c:strCache>
            </c:strRef>
          </c:cat>
          <c:val>
            <c:numRef>
              <c:f>Sheet1!$B$2:$B$6</c:f>
              <c:numCache>
                <c:formatCode>General</c:formatCode>
                <c:ptCount val="5"/>
                <c:pt idx="0">
                  <c:v>28033</c:v>
                </c:pt>
                <c:pt idx="1">
                  <c:v>4752</c:v>
                </c:pt>
                <c:pt idx="2">
                  <c:v>2502</c:v>
                </c:pt>
                <c:pt idx="3">
                  <c:v>3157</c:v>
                </c:pt>
                <c:pt idx="4">
                  <c:v>12433</c:v>
                </c:pt>
              </c:numCache>
            </c:numRef>
          </c:val>
        </c:ser>
        <c:dLbls/>
        <c:firstSliceAng val="0"/>
      </c:pieChart>
    </c:plotArea>
    <c:legend>
      <c:legendPos val="r"/>
      <c:layout>
        <c:manualLayout>
          <c:xMode val="edge"/>
          <c:yMode val="edge"/>
          <c:x val="0.73271762904636928"/>
          <c:y val="0.32781958841015646"/>
          <c:w val="0.19475150675610067"/>
          <c:h val="0.46837335355445092"/>
        </c:manualLayout>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2.6334093106782697E-2"/>
          <c:y val="2.2878934606280252E-2"/>
        </c:manualLayout>
      </c:layout>
    </c:title>
    <c:plotArea>
      <c:layout/>
      <c:pieChart>
        <c:varyColors val="1"/>
        <c:ser>
          <c:idx val="0"/>
          <c:order val="0"/>
          <c:tx>
            <c:strRef>
              <c:f>Sheet1!$B$1</c:f>
              <c:strCache>
                <c:ptCount val="1"/>
                <c:pt idx="0">
                  <c:v>Cause of Death</c:v>
                </c:pt>
              </c:strCache>
            </c:strRef>
          </c:tx>
          <c:cat>
            <c:strRef>
              <c:f>Sheet1!$A$2:$A$11</c:f>
              <c:strCache>
                <c:ptCount val="10"/>
                <c:pt idx="0">
                  <c:v>Congenital malformations</c:v>
                </c:pt>
                <c:pt idx="1">
                  <c:v>Complications of prematurity</c:v>
                </c:pt>
                <c:pt idx="2">
                  <c:v>SIDS</c:v>
                </c:pt>
                <c:pt idx="3">
                  <c:v>Maternal complications of pregnancy</c:v>
                </c:pt>
                <c:pt idx="4">
                  <c:v>Complications of placenta/cord/membranes</c:v>
                </c:pt>
                <c:pt idx="5">
                  <c:v>Accidents/unintentional injuries</c:v>
                </c:pt>
                <c:pt idx="6">
                  <c:v>Bacterial sepsis</c:v>
                </c:pt>
                <c:pt idx="7">
                  <c:v>Respiratory distress</c:v>
                </c:pt>
                <c:pt idx="8">
                  <c:v>Diseases of the circulatory system</c:v>
                </c:pt>
                <c:pt idx="9">
                  <c:v>Neonatal hemorrhage</c:v>
                </c:pt>
              </c:strCache>
            </c:strRef>
          </c:cat>
          <c:val>
            <c:numRef>
              <c:f>Sheet1!$B$2:$B$11</c:f>
              <c:numCache>
                <c:formatCode>General</c:formatCode>
                <c:ptCount val="10"/>
                <c:pt idx="0">
                  <c:v>20.100000000000001</c:v>
                </c:pt>
                <c:pt idx="1">
                  <c:v>16.899999999999999</c:v>
                </c:pt>
                <c:pt idx="2">
                  <c:v>8.2000000000000011</c:v>
                </c:pt>
                <c:pt idx="3">
                  <c:v>6.3</c:v>
                </c:pt>
                <c:pt idx="4">
                  <c:v>3.8</c:v>
                </c:pt>
                <c:pt idx="5">
                  <c:v>4.5999999999999996</c:v>
                </c:pt>
                <c:pt idx="6">
                  <c:v>2.5</c:v>
                </c:pt>
                <c:pt idx="7">
                  <c:v>2.2000000000000002</c:v>
                </c:pt>
                <c:pt idx="8">
                  <c:v>2.1</c:v>
                </c:pt>
                <c:pt idx="9">
                  <c:v>2</c:v>
                </c:pt>
              </c:numCache>
            </c:numRef>
          </c:val>
        </c:ser>
        <c:dLbls/>
        <c:firstSliceAng val="0"/>
      </c:pieChart>
    </c:plotArea>
    <c:legend>
      <c:legendPos val="r"/>
      <c:layout>
        <c:manualLayout>
          <c:xMode val="edge"/>
          <c:yMode val="edge"/>
          <c:x val="0.63978231339503622"/>
          <c:y val="7.8921315280526157E-3"/>
          <c:w val="0.35843083759266942"/>
          <c:h val="0.99210786847194732"/>
        </c:manualLayout>
      </c:layout>
      <c:txPr>
        <a:bodyPr/>
        <a:lstStyle/>
        <a:p>
          <a:pPr>
            <a:defRPr sz="1000"/>
          </a:pPr>
          <a:endParaRPr lang="en-US"/>
        </a:p>
      </c:txPr>
    </c:legend>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EA31BA2-B905-4867-BFB0-1CE734D5967B}" type="datetimeFigureOut">
              <a:rPr lang="en-US" smtClean="0"/>
              <a:pPr/>
              <a:t>9/7/2014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89CE516-6C87-4C7F-A103-3E1DAB1E7272}" type="slidenum">
              <a:rPr lang="en-US" smtClean="0"/>
              <a:pPr/>
              <a:t>‹#›</a:t>
            </a:fld>
            <a:endParaRPr lang="en-US"/>
          </a:p>
        </p:txBody>
      </p:sp>
    </p:spTree>
    <p:extLst>
      <p:ext uri="{BB962C8B-B14F-4D97-AF65-F5344CB8AC3E}">
        <p14:creationId xmlns:p14="http://schemas.microsoft.com/office/powerpoint/2010/main" xmlns="" val="13083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1</a:t>
            </a:fld>
            <a:endParaRPr lang="en-US"/>
          </a:p>
        </p:txBody>
      </p:sp>
    </p:spTree>
    <p:extLst>
      <p:ext uri="{BB962C8B-B14F-4D97-AF65-F5344CB8AC3E}">
        <p14:creationId xmlns:p14="http://schemas.microsoft.com/office/powerpoint/2010/main" xmlns="" val="67907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Majority of neonatal</a:t>
            </a:r>
            <a:r>
              <a:rPr lang="en-US" baseline="0" dirty="0" smtClean="0"/>
              <a:t> deaths occur in the NICU; non-</a:t>
            </a:r>
            <a:r>
              <a:rPr lang="en-US" baseline="0" dirty="0" err="1" smtClean="0"/>
              <a:t>iniation</a:t>
            </a:r>
            <a:r>
              <a:rPr lang="en-US" baseline="0" dirty="0" smtClean="0"/>
              <a:t>, non-escalation, or active withdrawal of life-sustaining treatment</a:t>
            </a:r>
          </a:p>
          <a:p>
            <a:r>
              <a:rPr lang="en-US" baseline="0" dirty="0" smtClean="0"/>
              <a:t>Cook: in 90% of these deaths the prognosis was poor and benefits of further treatment uncertain</a:t>
            </a:r>
          </a:p>
          <a:p>
            <a:r>
              <a:rPr lang="en-US" baseline="0" dirty="0" smtClean="0"/>
              <a:t>Wall: 165 deaths over 3 year period; 108 followed withdrawal, 13 following withholding, 44 occurred while infants continued to receive maximal life-sustaining treatment; 74% of deaths attributable to withdrawing or withholding  related to futility; quality of life concerns cited in 51%, and in 23% was the sole reason for withdrawing/withholding</a:t>
            </a:r>
          </a:p>
          <a:p>
            <a:r>
              <a:rPr lang="en-US" baseline="0" dirty="0" smtClean="0"/>
              <a:t>Singh: 1988, 1993, 1998; half of the NICU deaths in 93 and 98 associated with “withdrawing or withholding”; &gt;40% in 98 labeled as “active withdrawal” (</a:t>
            </a:r>
            <a:r>
              <a:rPr lang="en-US" baseline="0" dirty="0" err="1" smtClean="0"/>
              <a:t>extubation</a:t>
            </a:r>
            <a:r>
              <a:rPr lang="en-US" baseline="0" dirty="0" smtClean="0"/>
              <a:t> regardless of physiologic stability); active withdrawal occurred for medical futility (deterioration despite maximal intervention) and quality of life concerns (</a:t>
            </a:r>
            <a:r>
              <a:rPr lang="en-US" baseline="0" dirty="0" err="1" smtClean="0"/>
              <a:t>devestating</a:t>
            </a:r>
            <a:r>
              <a:rPr lang="en-US" baseline="0" dirty="0" smtClean="0"/>
              <a:t> neurologic injury—burdens of continued therapy outweighed benefits of prolonging life); also noted that death occurred in &lt;10% of NICU admissions and &lt;20% of ventilated admissions, and was predictable (2/3 in premature infants, 1/3 in larger infants with anomalies or asphyxia)</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AAP Statement “</a:t>
            </a:r>
            <a:r>
              <a:rPr lang="en-US" dirty="0" err="1" smtClean="0"/>
              <a:t>Noninitiation</a:t>
            </a:r>
            <a:r>
              <a:rPr lang="en-US" dirty="0" smtClean="0"/>
              <a:t> or Withdrawal of Intensive</a:t>
            </a:r>
            <a:r>
              <a:rPr lang="en-US" baseline="0" dirty="0" smtClean="0"/>
              <a:t> Care for High-Risk Newborns” </a:t>
            </a:r>
            <a:r>
              <a:rPr lang="en-US" i="1" baseline="0" dirty="0" smtClean="0"/>
              <a:t>Pediatrics</a:t>
            </a:r>
            <a:r>
              <a:rPr lang="en-US" baseline="0" dirty="0" smtClean="0"/>
              <a:t> 2007</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Noninitiation</a:t>
            </a:r>
            <a:r>
              <a:rPr lang="en-US" baseline="0" dirty="0" smtClean="0"/>
              <a:t> and withdrawal are ethically the same</a:t>
            </a:r>
            <a:endParaRPr lang="en-US" dirty="0" smtClean="0"/>
          </a:p>
          <a:p>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15</a:t>
            </a:fld>
            <a:endParaRPr lang="en-US"/>
          </a:p>
        </p:txBody>
      </p:sp>
    </p:spTree>
    <p:extLst>
      <p:ext uri="{BB962C8B-B14F-4D97-AF65-F5344CB8AC3E}">
        <p14:creationId xmlns:p14="http://schemas.microsoft.com/office/powerpoint/2010/main" xmlns="" val="320322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not synonymous with end of life</a:t>
            </a:r>
            <a:r>
              <a:rPr lang="en-US" baseline="0" dirty="0" smtClean="0"/>
              <a:t> care; may be applied simultaneously with curative medical therapies, then intensify when curative therapies are no longer helpful or appropriate</a:t>
            </a:r>
          </a:p>
          <a:p>
            <a:r>
              <a:rPr lang="en-US" baseline="0" dirty="0" smtClean="0"/>
              <a:t>Active, total care of patients whose disease is not responsive to curative therapy; the goal is the best quality of life for the patients and their families</a:t>
            </a:r>
          </a:p>
          <a:p>
            <a:r>
              <a:rPr lang="en-US" baseline="0" dirty="0" smtClean="0"/>
              <a:t>Doctors, nurses, social workers, chaplains, child life specialists—no single profession can meet all the needs of a family</a:t>
            </a:r>
          </a:p>
          <a:p>
            <a:r>
              <a:rPr lang="en-US" baseline="0" dirty="0" smtClean="0"/>
              <a:t>Active, total approach to care; truly family-centered care</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Traditional model with sharp demarcation between curative and palliative care</a:t>
            </a:r>
          </a:p>
          <a:p>
            <a:r>
              <a:rPr lang="en-US" dirty="0" smtClean="0"/>
              <a:t>(B) Proposed model for children with life-threatening or life-limiting  illnesses; supplementing curative therapies</a:t>
            </a:r>
            <a:r>
              <a:rPr lang="en-US" baseline="0" dirty="0" smtClean="0"/>
              <a:t> with palliative symptom management and psychosocial support to maximize the family’s ability to cope and improve the quality of time with their child</a:t>
            </a:r>
          </a:p>
          <a:p>
            <a:r>
              <a:rPr lang="en-US" baseline="0" dirty="0" smtClean="0"/>
              <a:t>“Palliative care and cure-oriented or life-prolonging measures are not mutually exclusive, but may vary in emphasis along a patient’s disease trajectory or NICU course”</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 unnecessary</a:t>
            </a:r>
            <a:r>
              <a:rPr lang="en-US" baseline="0" dirty="0" smtClean="0"/>
              <a:t> treatment/use of technology that prolongs suffering, provide adequate treatment of symptoms</a:t>
            </a:r>
          </a:p>
          <a:p>
            <a:r>
              <a:rPr lang="en-US" baseline="0" dirty="0" smtClean="0"/>
              <a:t>Pain-free and family-centered death for those neonates who cannot benefit from intensive care</a:t>
            </a:r>
          </a:p>
          <a:p>
            <a:r>
              <a:rPr lang="en-US" baseline="0" dirty="0" smtClean="0"/>
              <a:t>Focus on the entire family; continuum of support from diagnosis through death and beyond</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diagnosis of lethal</a:t>
            </a:r>
            <a:r>
              <a:rPr lang="en-US" baseline="0" dirty="0" smtClean="0"/>
              <a:t> or life-limiting </a:t>
            </a:r>
            <a:r>
              <a:rPr lang="en-US" dirty="0" smtClean="0"/>
              <a:t>anomalies/conditions</a:t>
            </a:r>
            <a:r>
              <a:rPr lang="en-US" baseline="0" dirty="0" smtClean="0"/>
              <a:t> (diagnosed by ultrasound, </a:t>
            </a:r>
            <a:r>
              <a:rPr lang="en-US" baseline="0" dirty="0" err="1" smtClean="0"/>
              <a:t>amnio</a:t>
            </a:r>
            <a:r>
              <a:rPr lang="en-US" baseline="0" dirty="0" smtClean="0"/>
              <a:t>)</a:t>
            </a:r>
          </a:p>
          <a:p>
            <a:r>
              <a:rPr lang="en-US" baseline="0" dirty="0" smtClean="0"/>
              <a:t>High-risk OB (MFM), genetic counselors, ANGELS call center in communication with the primary/referring OB</a:t>
            </a:r>
          </a:p>
          <a:p>
            <a:r>
              <a:rPr lang="en-US" baseline="0" dirty="0" smtClean="0"/>
              <a:t>Counseling and preparation regarding diagnosis and prognosis; most accurate information available; talking to other families may be helpful</a:t>
            </a:r>
          </a:p>
          <a:p>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Modifications of prenatal care (follow-up ultrasounds, waiting rooms, birthing classes)</a:t>
            </a:r>
          </a:p>
          <a:p>
            <a:r>
              <a:rPr lang="en-US" baseline="0" dirty="0" err="1" smtClean="0"/>
              <a:t>Intrapartum</a:t>
            </a:r>
            <a:r>
              <a:rPr lang="en-US" baseline="0" dirty="0" smtClean="0"/>
              <a:t>: location, timing, mode of delivery; fetal monitoring; resuscitation and NICU care (start with plan for the infant; OB care should be consistent with goals for the infant and family)</a:t>
            </a:r>
          </a:p>
          <a:p>
            <a:r>
              <a:rPr lang="en-US" baseline="0" dirty="0" smtClean="0"/>
              <a:t>Parents often do not feel validation/recognition of a </a:t>
            </a:r>
            <a:r>
              <a:rPr lang="en-US" baseline="0" dirty="0" err="1" smtClean="0"/>
              <a:t>perinatal</a:t>
            </a:r>
            <a:r>
              <a:rPr lang="en-US" baseline="0" dirty="0" smtClean="0"/>
              <a:t> loss; grieve the loss of their child, loss of the future; lack of support can complicate the mourning process</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stillbirth or fetal death, not allowing parents to see/hold the infant or providing visible rituals can “disenfranchise grief” and make the tragedy a “nonevent” and the loss a “</a:t>
            </a:r>
            <a:r>
              <a:rPr lang="en-US" baseline="0" dirty="0" err="1" smtClean="0"/>
              <a:t>nondeath</a:t>
            </a:r>
            <a:r>
              <a:rPr lang="en-US" baseline="0" dirty="0" smtClean="0"/>
              <a:t>”; very important to validate the loss</a:t>
            </a:r>
            <a:endParaRPr lang="en-US" dirty="0" smtClean="0"/>
          </a:p>
          <a:p>
            <a:r>
              <a:rPr lang="en-US" dirty="0" smtClean="0"/>
              <a:t>When</a:t>
            </a:r>
            <a:r>
              <a:rPr lang="en-US" baseline="0" dirty="0" smtClean="0"/>
              <a:t> continued intensive care only serves to prolong suffering; when cure is no longer a reasonable expectation or possibility</a:t>
            </a:r>
          </a:p>
          <a:p>
            <a:r>
              <a:rPr lang="en-US" baseline="0" dirty="0" smtClean="0"/>
              <a:t>Questions: Is the underlying condition lethal? Does a refractory or chronic and debilitating condition exist for which there is little hope of long-term survival or the quality of such survival is arguable acceptable given the burden of continued interventions (severe BPD and respiratory failure)? Does multiple organ system failure exist (asphyxia or sepsis)? Is there an irreparable loss of vital tissue or organ function (severe short gut, IVH, PVL)? Can the patient’s condition reasonably be expected to be overcome with time and existing nutritional, medical, or surgical care? </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Trisomy 13, 18; </a:t>
            </a:r>
            <a:r>
              <a:rPr lang="en-US" dirty="0" err="1" smtClean="0"/>
              <a:t>thanatophoric</a:t>
            </a:r>
            <a:r>
              <a:rPr lang="en-US" baseline="0" dirty="0" smtClean="0"/>
              <a:t> dwarfism; lethal forms of OI; </a:t>
            </a:r>
            <a:r>
              <a:rPr lang="en-US" baseline="0" dirty="0" err="1" smtClean="0"/>
              <a:t>Zellweger</a:t>
            </a:r>
            <a:endParaRPr lang="en-US" baseline="0" dirty="0" smtClean="0"/>
          </a:p>
          <a:p>
            <a:r>
              <a:rPr lang="en-US" baseline="0" dirty="0" smtClean="0"/>
              <a:t>Potter’s syndrome/renal agenesis</a:t>
            </a:r>
          </a:p>
          <a:p>
            <a:r>
              <a:rPr lang="en-US" baseline="0" dirty="0" smtClean="0"/>
              <a:t>Anencephaly, </a:t>
            </a:r>
            <a:r>
              <a:rPr lang="en-US" baseline="0" dirty="0" err="1" smtClean="0"/>
              <a:t>holoprosencephaly</a:t>
            </a:r>
            <a:r>
              <a:rPr lang="en-US" baseline="0" dirty="0" smtClean="0"/>
              <a:t>, severe </a:t>
            </a:r>
            <a:r>
              <a:rPr lang="en-US" baseline="0" dirty="0" err="1" smtClean="0"/>
              <a:t>meningomyelocele</a:t>
            </a:r>
            <a:r>
              <a:rPr lang="en-US" baseline="0" dirty="0" smtClean="0"/>
              <a:t>/</a:t>
            </a:r>
            <a:r>
              <a:rPr lang="en-US" baseline="0" dirty="0" err="1" smtClean="0"/>
              <a:t>encephalocele</a:t>
            </a:r>
            <a:r>
              <a:rPr lang="en-US" baseline="0" dirty="0" smtClean="0"/>
              <a:t>, </a:t>
            </a:r>
            <a:r>
              <a:rPr lang="en-US" baseline="0" dirty="0" err="1" smtClean="0"/>
              <a:t>hydranencephaly</a:t>
            </a:r>
            <a:r>
              <a:rPr lang="en-US" baseline="0" dirty="0" smtClean="0"/>
              <a:t>, neurodegenerative diseases (SMA)</a:t>
            </a:r>
          </a:p>
          <a:p>
            <a:r>
              <a:rPr lang="en-US" baseline="0" dirty="0" smtClean="0"/>
              <a:t>Inoperable heart lesions, some cases of HLHS, </a:t>
            </a:r>
            <a:r>
              <a:rPr lang="en-US" baseline="0" dirty="0" err="1" smtClean="0"/>
              <a:t>pentalogy</a:t>
            </a:r>
            <a:r>
              <a:rPr lang="en-US" baseline="0" dirty="0" smtClean="0"/>
              <a:t> of Cantrell</a:t>
            </a:r>
          </a:p>
          <a:p>
            <a:r>
              <a:rPr lang="en-US" baseline="0" dirty="0" smtClean="0"/>
              <a:t>Giant </a:t>
            </a:r>
            <a:r>
              <a:rPr lang="en-US" baseline="0" dirty="0" err="1" smtClean="0"/>
              <a:t>omphalocele</a:t>
            </a:r>
            <a:r>
              <a:rPr lang="en-US" baseline="0" dirty="0" smtClean="0"/>
              <a:t>, diaphragmatic hernia (</a:t>
            </a:r>
            <a:r>
              <a:rPr lang="en-US" baseline="0" dirty="0" err="1" smtClean="0"/>
              <a:t>hypoplastic</a:t>
            </a:r>
            <a:r>
              <a:rPr lang="en-US" baseline="0" dirty="0" smtClean="0"/>
              <a:t> lungs), inoperable conjoined twins, limb/body/wall</a:t>
            </a:r>
          </a:p>
        </p:txBody>
      </p:sp>
      <p:sp>
        <p:nvSpPr>
          <p:cNvPr id="4" name="Slide Number Placeholder 3"/>
          <p:cNvSpPr>
            <a:spLocks noGrp="1"/>
          </p:cNvSpPr>
          <p:nvPr>
            <p:ph type="sldNum" sz="quarter" idx="10"/>
          </p:nvPr>
        </p:nvSpPr>
        <p:spPr/>
        <p:txBody>
          <a:bodyPr/>
          <a:lstStyle/>
          <a:p>
            <a:fld id="{38311954-99F1-49BB-971B-3DBD756E9F83}"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a:t>
            </a:r>
            <a:r>
              <a:rPr lang="en-US" baseline="0" dirty="0" smtClean="0"/>
              <a:t>s continued m</a:t>
            </a:r>
            <a:r>
              <a:rPr lang="en-US" dirty="0" smtClean="0"/>
              <a:t>edical intervention (though</a:t>
            </a:r>
            <a:r>
              <a:rPr lang="en-US" baseline="0" dirty="0" smtClean="0"/>
              <a:t> technically adequate) may not only fail to relieve suffering, but become a source of suffering itself (</a:t>
            </a:r>
            <a:r>
              <a:rPr lang="en-US" baseline="0" dirty="0" err="1" smtClean="0"/>
              <a:t>Cassell</a:t>
            </a:r>
            <a:r>
              <a:rPr lang="en-US" baseline="0" dirty="0" smtClean="0"/>
              <a:t>)</a:t>
            </a:r>
          </a:p>
          <a:p>
            <a:r>
              <a:rPr lang="en-US" baseline="0" dirty="0" smtClean="0"/>
              <a:t>Recognize that there are some things we cannot fix or cure, but there is still much we can do</a:t>
            </a:r>
          </a:p>
          <a:p>
            <a:r>
              <a:rPr lang="en-US" baseline="0" dirty="0" smtClean="0"/>
              <a:t>Suffering can be physical, mental, emotional</a:t>
            </a:r>
          </a:p>
          <a:p>
            <a:r>
              <a:rPr lang="en-US" baseline="0" dirty="0" smtClean="0"/>
              <a:t>Frame of mind or attitudes of caregivers often more important to families than specific program details or services</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Severe IVH, cystic PVL, HIE</a:t>
            </a:r>
          </a:p>
          <a:p>
            <a:r>
              <a:rPr lang="en-US" dirty="0" smtClean="0"/>
              <a:t>Short gut making feeding/growt</a:t>
            </a:r>
            <a:r>
              <a:rPr lang="en-US" baseline="0" dirty="0" smtClean="0"/>
              <a:t>h impossible</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Acknowledge</a:t>
            </a:r>
            <a:r>
              <a:rPr lang="en-US" baseline="0" dirty="0" smtClean="0"/>
              <a:t> uncertainty, give a range of possibilities</a:t>
            </a:r>
          </a:p>
          <a:p>
            <a:r>
              <a:rPr lang="en-US" dirty="0" smtClean="0"/>
              <a:t>Best</a:t>
            </a:r>
            <a:r>
              <a:rPr lang="en-US" baseline="0" dirty="0" smtClean="0"/>
              <a:t> interest of the child in the context of the family; some diagnoses may have treatment options that are deemed more burdensome than beneficial</a:t>
            </a:r>
          </a:p>
          <a:p>
            <a:r>
              <a:rPr lang="en-US" baseline="0" dirty="0" smtClean="0"/>
              <a:t>Impact on the family unit (affects on the marriage, other children)</a:t>
            </a:r>
          </a:p>
          <a:p>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Prognosis regarding death and morbidity is uncertain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Inform</a:t>
            </a:r>
            <a:r>
              <a:rPr lang="en-US" sz="1200" b="1" dirty="0" smtClean="0"/>
              <a:t> </a:t>
            </a:r>
            <a:r>
              <a:rPr lang="en-US" sz="1200" b="0" dirty="0" smtClean="0"/>
              <a:t>parents</a:t>
            </a:r>
            <a:r>
              <a:rPr lang="en-US" sz="1200" b="1" dirty="0" smtClean="0"/>
              <a:t> </a:t>
            </a:r>
            <a:r>
              <a:rPr lang="en-US" sz="1200" dirty="0" smtClean="0"/>
              <a:t>of expectations of survival and outcome, risks and benefits of various approaches to care, complications of prematurity and prolonged intensive care, possible long-term disabilities ; give the parents options;</a:t>
            </a:r>
            <a:r>
              <a:rPr lang="en-US" sz="1200" baseline="0" dirty="0" smtClean="0"/>
              <a:t> </a:t>
            </a:r>
            <a:r>
              <a:rPr lang="en-US" sz="1200" dirty="0" smtClean="0"/>
              <a:t>multiple conversations are optimal,</a:t>
            </a:r>
            <a:r>
              <a:rPr lang="en-US" sz="1200" baseline="0" dirty="0" smtClean="0"/>
              <a:t> but not always possible</a:t>
            </a:r>
            <a:endParaRPr lang="en-US" sz="1200" dirty="0" smtClean="0"/>
          </a:p>
          <a:p>
            <a:r>
              <a:rPr lang="en-US" baseline="0" dirty="0" smtClean="0"/>
              <a:t>National and local outcome data</a:t>
            </a:r>
          </a:p>
          <a:p>
            <a:r>
              <a:rPr lang="en-US" baseline="0" dirty="0" smtClean="0"/>
              <a:t>Balance between appropriate information and hope, without giving “false hope”</a:t>
            </a:r>
          </a:p>
          <a:p>
            <a:r>
              <a:rPr lang="en-US" baseline="0" dirty="0" smtClean="0"/>
              <a:t>Empathy and compassion are important to parents; how things are conveyed is often more important than what is said</a:t>
            </a:r>
          </a:p>
          <a:p>
            <a:r>
              <a:rPr lang="en-US" baseline="0" dirty="0" smtClean="0"/>
              <a:t>Pay attention to the parents’ emotional and spiritual concerns</a:t>
            </a:r>
          </a:p>
          <a:p>
            <a:r>
              <a:rPr lang="en-US" baseline="0" dirty="0" smtClean="0"/>
              <a:t>Communication and collaboration with parents and among healthcare providers</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the information is presented is almost as important</a:t>
            </a:r>
            <a:r>
              <a:rPr lang="en-US" baseline="0" dirty="0" smtClean="0"/>
              <a:t> as what is said; appropriate verbal and body language (avoid euphemisms and medical jargon); show images (compared to normal) when able; clear and direct information about prognosis, suffering; consistency among healthcare workers</a:t>
            </a:r>
          </a:p>
          <a:p>
            <a:r>
              <a:rPr lang="en-US" baseline="0" dirty="0" smtClean="0"/>
              <a:t>humility is important to parents; acknowledge uncertainty; subtle physical contact; showing emotion</a:t>
            </a:r>
          </a:p>
          <a:p>
            <a:r>
              <a:rPr lang="en-US" baseline="0" dirty="0" smtClean="0"/>
              <a:t>Communication and collaboration; mutually derived goals of care (start with the parents’ hopes and values, and determine which are realistic, which are unobtainable, and which may involve undue burden/suffering); understand parent preferences, how much direction/recommendation/guidance they want or need from the medical team</a:t>
            </a:r>
          </a:p>
          <a:p>
            <a:r>
              <a:rPr lang="en-US" baseline="0" dirty="0" smtClean="0"/>
              <a:t>Must accept the condition of the infant before they can agree to withholding/withdrawing interventions</a:t>
            </a:r>
          </a:p>
          <a:p>
            <a:r>
              <a:rPr lang="en-US" baseline="0" dirty="0" smtClean="0"/>
              <a:t>Takes time to reach a decision (pacing is important)</a:t>
            </a:r>
          </a:p>
          <a:p>
            <a:r>
              <a:rPr lang="en-US" baseline="0" dirty="0" smtClean="0"/>
              <a:t>Parents need to ask questions, voice their opinions and concerns</a:t>
            </a:r>
          </a:p>
          <a:p>
            <a:r>
              <a:rPr lang="en-US" baseline="0" dirty="0" smtClean="0"/>
              <a:t>Parents need choices/options, need to be involved in care</a:t>
            </a:r>
          </a:p>
          <a:p>
            <a:r>
              <a:rPr lang="en-US" baseline="0" dirty="0" smtClean="0"/>
              <a:t>Every desired experience with their child that is possible; choosing the time of withdrawal</a:t>
            </a:r>
          </a:p>
          <a:p>
            <a:r>
              <a:rPr lang="en-US" baseline="0" dirty="0" smtClean="0"/>
              <a:t>Parents focus on relationships with healthcare providers; they must trust the caregivers in order to trust the information they receive; parents trust providers when they feel that they care about them</a:t>
            </a:r>
          </a:p>
          <a:p>
            <a:r>
              <a:rPr lang="en-US" baseline="0" dirty="0" smtClean="0"/>
              <a:t>Need to be assured that pain will be managed; need to know that providers are acting in the infant’s best interest</a:t>
            </a:r>
          </a:p>
          <a:p>
            <a:r>
              <a:rPr lang="en-US" baseline="0" dirty="0" smtClean="0"/>
              <a:t>Support through the dying process and during bereavement (activities, resources)</a:t>
            </a:r>
          </a:p>
          <a:p>
            <a:r>
              <a:rPr lang="en-US" baseline="0" dirty="0" smtClean="0"/>
              <a:t>Relieve parent guilt</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decision-making</a:t>
            </a:r>
          </a:p>
          <a:p>
            <a:r>
              <a:rPr lang="en-US" dirty="0" smtClean="0"/>
              <a:t>Balance honesty with hope</a:t>
            </a:r>
          </a:p>
          <a:p>
            <a:r>
              <a:rPr lang="en-US" dirty="0" smtClean="0"/>
              <a:t>Clear,</a:t>
            </a:r>
            <a:r>
              <a:rPr lang="en-US" baseline="0" dirty="0" smtClean="0"/>
              <a:t> consistent, and accurate</a:t>
            </a:r>
          </a:p>
          <a:p>
            <a:r>
              <a:rPr lang="en-US" baseline="0" dirty="0" smtClean="0"/>
              <a:t>flexibility</a:t>
            </a:r>
            <a:endParaRPr lang="en-US" dirty="0"/>
          </a:p>
        </p:txBody>
      </p:sp>
      <p:sp>
        <p:nvSpPr>
          <p:cNvPr id="4" name="Slide Number Placeholder 3"/>
          <p:cNvSpPr>
            <a:spLocks noGrp="1"/>
          </p:cNvSpPr>
          <p:nvPr>
            <p:ph type="sldNum" sz="quarter" idx="10"/>
          </p:nvPr>
        </p:nvSpPr>
        <p:spPr/>
        <p:txBody>
          <a:bodyPr/>
          <a:lstStyle/>
          <a:p>
            <a:fld id="{B89CE516-6C87-4C7F-A103-3E1DAB1E7272}" type="slidenum">
              <a:rPr lang="en-US" smtClean="0"/>
              <a:pPr/>
              <a:t>27</a:t>
            </a:fld>
            <a:endParaRPr lang="en-US"/>
          </a:p>
        </p:txBody>
      </p:sp>
    </p:spTree>
    <p:extLst>
      <p:ext uri="{BB962C8B-B14F-4D97-AF65-F5344CB8AC3E}">
        <p14:creationId xmlns:p14="http://schemas.microsoft.com/office/powerpoint/2010/main" xmlns="" val="3824574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not passively</a:t>
            </a:r>
            <a:r>
              <a:rPr lang="en-US" baseline="0" dirty="0" smtClean="0"/>
              <a:t> watching doing nothing, not </a:t>
            </a:r>
            <a:r>
              <a:rPr lang="en-US" dirty="0" smtClean="0"/>
              <a:t> “giving</a:t>
            </a:r>
            <a:r>
              <a:rPr lang="en-US" baseline="0" dirty="0" smtClean="0"/>
              <a:t> up”</a:t>
            </a:r>
          </a:p>
          <a:p>
            <a:r>
              <a:rPr lang="en-US" baseline="0" dirty="0" smtClean="0"/>
              <a:t>There are many things that can and should be done for these families—emphasize what will be done, empower families to take control</a:t>
            </a:r>
          </a:p>
          <a:p>
            <a:r>
              <a:rPr lang="en-US" baseline="0" dirty="0" smtClean="0"/>
              <a:t>Address the fears of </a:t>
            </a:r>
            <a:r>
              <a:rPr lang="en-US" baseline="0" dirty="0" err="1" smtClean="0"/>
              <a:t>lonliness</a:t>
            </a:r>
            <a:r>
              <a:rPr lang="en-US" baseline="0" dirty="0" smtClean="0"/>
              <a:t>, isolation, and suffering/pain for the infant </a:t>
            </a:r>
          </a:p>
          <a:p>
            <a:r>
              <a:rPr lang="en-US" baseline="0" dirty="0" smtClean="0"/>
              <a:t>Active and comprehensive management of the entire patient, not abandonment of care when cure-oriented measures are no longer being offered</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Comfort care,</a:t>
            </a:r>
            <a:r>
              <a:rPr lang="en-US" baseline="0" dirty="0" smtClean="0"/>
              <a:t> DNR, withholding additional treatments</a:t>
            </a:r>
          </a:p>
          <a:p>
            <a:r>
              <a:rPr lang="en-US" baseline="0" dirty="0" err="1" smtClean="0"/>
              <a:t>extubation</a:t>
            </a:r>
            <a:r>
              <a:rPr lang="en-US" baseline="0" dirty="0" smtClean="0"/>
              <a:t>/withdrawal of mechanical ventilation</a:t>
            </a:r>
          </a:p>
          <a:p>
            <a:r>
              <a:rPr lang="en-US" baseline="0" dirty="0" smtClean="0"/>
              <a:t>May occur in stepwise fashion as family comes to accept the infant’s condition and futility of further interventions</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a:t>
            </a:r>
            <a:r>
              <a:rPr lang="en-US" baseline="0" dirty="0" smtClean="0"/>
              <a:t> hospital vs tertiary care center; close to family and community support if possible; do not separate mothers and infants if possible</a:t>
            </a:r>
          </a:p>
          <a:p>
            <a:r>
              <a:rPr lang="en-US" baseline="0" dirty="0" smtClean="0"/>
              <a:t>Discharge home with hospice if desired</a:t>
            </a:r>
          </a:p>
          <a:p>
            <a:r>
              <a:rPr lang="en-US" baseline="0" dirty="0" smtClean="0"/>
              <a:t>Some infants able to be discharge home with appropriate support </a:t>
            </a:r>
          </a:p>
          <a:p>
            <a:r>
              <a:rPr lang="en-US" baseline="0" dirty="0" smtClean="0"/>
              <a:t>Pain, anxiety, air hunger, seizures; remember also the post-partum needs of the mother</a:t>
            </a:r>
          </a:p>
          <a:p>
            <a:r>
              <a:rPr lang="en-US" baseline="0" dirty="0" smtClean="0"/>
              <a:t>Baptism or other spiritual ceremonies, bathing, dressing, holding, hand molds and footprints, pictures, etc</a:t>
            </a:r>
            <a:endParaRPr lang="en-US" dirty="0" smtClean="0"/>
          </a:p>
          <a:p>
            <a:r>
              <a:rPr lang="en-US" dirty="0" smtClean="0"/>
              <a:t>Translators</a:t>
            </a:r>
            <a:r>
              <a:rPr lang="en-US" baseline="0" dirty="0" smtClean="0"/>
              <a:t> available, ethnic/cultural customs (handling the body, preparations for burial, organ/tissue donation and autopsy, etc) </a:t>
            </a:r>
          </a:p>
          <a:p>
            <a:r>
              <a:rPr lang="en-US" baseline="0" dirty="0" smtClean="0"/>
              <a:t>Including grandparents, siblings, etc; prepare them for what they might see, hear, etc </a:t>
            </a:r>
          </a:p>
        </p:txBody>
      </p:sp>
      <p:sp>
        <p:nvSpPr>
          <p:cNvPr id="4" name="Slide Number Placeholder 3"/>
          <p:cNvSpPr>
            <a:spLocks noGrp="1"/>
          </p:cNvSpPr>
          <p:nvPr>
            <p:ph type="sldNum" sz="quarter" idx="10"/>
          </p:nvPr>
        </p:nvSpPr>
        <p:spPr/>
        <p:txBody>
          <a:bodyPr/>
          <a:lstStyle/>
          <a:p>
            <a:fld id="{38311954-99F1-49BB-971B-3DBD756E9F83}"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31</a:t>
            </a:fld>
            <a:endParaRPr lang="en-US"/>
          </a:p>
        </p:txBody>
      </p:sp>
    </p:spTree>
    <p:extLst>
      <p:ext uri="{BB962C8B-B14F-4D97-AF65-F5344CB8AC3E}">
        <p14:creationId xmlns:p14="http://schemas.microsoft.com/office/powerpoint/2010/main" xmlns="" val="1221729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Parents often ask nurses to clarify what the physicians have said</a:t>
            </a:r>
          </a:p>
          <a:p>
            <a:r>
              <a:rPr lang="en-US" dirty="0" smtClean="0"/>
              <a:t>May</a:t>
            </a:r>
            <a:r>
              <a:rPr lang="en-US" baseline="0" dirty="0" smtClean="0"/>
              <a:t> ask questions of the bedside nurse (or share things) they are afraid to ask/tell the physician</a:t>
            </a:r>
          </a:p>
          <a:p>
            <a:r>
              <a:rPr lang="en-US" baseline="0" dirty="0" smtClean="0"/>
              <a:t>Spend more time with the infant and family</a:t>
            </a:r>
          </a:p>
          <a:p>
            <a:r>
              <a:rPr lang="en-US" baseline="0" dirty="0" smtClean="0"/>
              <a:t>Allow the parents to be parents (let them participate and be involved with the care of the infant)</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4</a:t>
            </a:fld>
            <a:endParaRPr lang="en-US"/>
          </a:p>
        </p:txBody>
      </p:sp>
    </p:spTree>
    <p:extLst>
      <p:ext uri="{BB962C8B-B14F-4D97-AF65-F5344CB8AC3E}">
        <p14:creationId xmlns:p14="http://schemas.microsoft.com/office/powerpoint/2010/main" xmlns="" val="2668743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33</a:t>
            </a:fld>
            <a:endParaRPr lang="en-US"/>
          </a:p>
        </p:txBody>
      </p:sp>
    </p:spTree>
    <p:extLst>
      <p:ext uri="{BB962C8B-B14F-4D97-AF65-F5344CB8AC3E}">
        <p14:creationId xmlns:p14="http://schemas.microsoft.com/office/powerpoint/2010/main" xmlns="" val="1299850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34</a:t>
            </a:fld>
            <a:endParaRPr lang="en-US"/>
          </a:p>
        </p:txBody>
      </p:sp>
    </p:spTree>
    <p:extLst>
      <p:ext uri="{BB962C8B-B14F-4D97-AF65-F5344CB8AC3E}">
        <p14:creationId xmlns:p14="http://schemas.microsoft.com/office/powerpoint/2010/main" xmlns="" val="3938293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35</a:t>
            </a:fld>
            <a:endParaRPr lang="en-US"/>
          </a:p>
        </p:txBody>
      </p:sp>
    </p:spTree>
    <p:extLst>
      <p:ext uri="{BB962C8B-B14F-4D97-AF65-F5344CB8AC3E}">
        <p14:creationId xmlns:p14="http://schemas.microsoft.com/office/powerpoint/2010/main" xmlns="" val="540280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Changing expectations</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to add life to the child’s years, not simply years to the child’s life.” </a:t>
            </a:r>
            <a:r>
              <a:rPr lang="en-US" dirty="0" smtClean="0"/>
              <a:t>From the AAP Committee on</a:t>
            </a:r>
            <a:r>
              <a:rPr lang="en-US" baseline="0" dirty="0" smtClean="0"/>
              <a:t> Bioethics and Committee on Hospital Care statement on Palliative Care for Children; Pediatrics 2000; 106:351-57.</a:t>
            </a:r>
          </a:p>
          <a:p>
            <a:r>
              <a:rPr lang="en-US" baseline="0" dirty="0" smtClean="0"/>
              <a:t>Emphasis on living fully in the time families have with their infants, however short that may be</a:t>
            </a:r>
          </a:p>
        </p:txBody>
      </p:sp>
      <p:sp>
        <p:nvSpPr>
          <p:cNvPr id="4" name="Slide Number Placeholder 3"/>
          <p:cNvSpPr>
            <a:spLocks noGrp="1"/>
          </p:cNvSpPr>
          <p:nvPr>
            <p:ph type="sldNum" sz="quarter" idx="10"/>
          </p:nvPr>
        </p:nvSpPr>
        <p:spPr/>
        <p:txBody>
          <a:bodyPr/>
          <a:lstStyle/>
          <a:p>
            <a:fld id="{B89CE516-6C87-4C7F-A103-3E1DAB1E7272}" type="slidenum">
              <a:rPr lang="en-US" smtClean="0"/>
              <a:pPr/>
              <a:t>37</a:t>
            </a:fld>
            <a:endParaRPr lang="en-US"/>
          </a:p>
        </p:txBody>
      </p:sp>
    </p:spTree>
    <p:extLst>
      <p:ext uri="{BB962C8B-B14F-4D97-AF65-F5344CB8AC3E}">
        <p14:creationId xmlns:p14="http://schemas.microsoft.com/office/powerpoint/2010/main" xmlns="" val="3620133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Counseling</a:t>
            </a:r>
            <a:r>
              <a:rPr lang="en-US" baseline="0" dirty="0" smtClean="0"/>
              <a:t> at extremely low gestational ages and for fetuses with congenital anomalies</a:t>
            </a:r>
            <a:endParaRPr lang="en-US" dirty="0"/>
          </a:p>
        </p:txBody>
      </p:sp>
      <p:sp>
        <p:nvSpPr>
          <p:cNvPr id="4" name="Slide Number Placeholder 3"/>
          <p:cNvSpPr>
            <a:spLocks noGrp="1"/>
          </p:cNvSpPr>
          <p:nvPr>
            <p:ph type="sldNum" sz="quarter" idx="10"/>
          </p:nvPr>
        </p:nvSpPr>
        <p:spPr/>
        <p:txBody>
          <a:bodyPr/>
          <a:lstStyle/>
          <a:p>
            <a:fld id="{B89CE516-6C87-4C7F-A103-3E1DAB1E7272}" type="slidenum">
              <a:rPr lang="en-US" smtClean="0"/>
              <a:pPr/>
              <a:t>41</a:t>
            </a:fld>
            <a:endParaRPr lang="en-US"/>
          </a:p>
        </p:txBody>
      </p:sp>
    </p:spTree>
    <p:extLst>
      <p:ext uri="{BB962C8B-B14F-4D97-AF65-F5344CB8AC3E}">
        <p14:creationId xmlns:p14="http://schemas.microsoft.com/office/powerpoint/2010/main" xmlns="" val="1077815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42</a:t>
            </a:fld>
            <a:endParaRPr lang="en-US"/>
          </a:p>
        </p:txBody>
      </p:sp>
    </p:spTree>
    <p:extLst>
      <p:ext uri="{BB962C8B-B14F-4D97-AF65-F5344CB8AC3E}">
        <p14:creationId xmlns:p14="http://schemas.microsoft.com/office/powerpoint/2010/main" xmlns="" val="1077815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43</a:t>
            </a:fld>
            <a:endParaRPr lang="en-US"/>
          </a:p>
        </p:txBody>
      </p:sp>
    </p:spTree>
    <p:extLst>
      <p:ext uri="{BB962C8B-B14F-4D97-AF65-F5344CB8AC3E}">
        <p14:creationId xmlns:p14="http://schemas.microsoft.com/office/powerpoint/2010/main" xmlns="" val="1381819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44</a:t>
            </a:fld>
            <a:endParaRPr lang="en-US"/>
          </a:p>
        </p:txBody>
      </p:sp>
    </p:spTree>
    <p:extLst>
      <p:ext uri="{BB962C8B-B14F-4D97-AF65-F5344CB8AC3E}">
        <p14:creationId xmlns:p14="http://schemas.microsoft.com/office/powerpoint/2010/main" xmlns="" val="1992664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45</a:t>
            </a:fld>
            <a:endParaRPr lang="en-US"/>
          </a:p>
        </p:txBody>
      </p:sp>
    </p:spTree>
    <p:extLst>
      <p:ext uri="{BB962C8B-B14F-4D97-AF65-F5344CB8AC3E}">
        <p14:creationId xmlns:p14="http://schemas.microsoft.com/office/powerpoint/2010/main" xmlns="" val="217659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Annual Summary of Vital Statistics 2008 (published in 2011)</a:t>
            </a:r>
          </a:p>
          <a:p>
            <a:r>
              <a:rPr lang="en-US" dirty="0" smtClean="0"/>
              <a:t>28,033</a:t>
            </a:r>
            <a:r>
              <a:rPr lang="en-US" baseline="0" dirty="0" smtClean="0"/>
              <a:t> infant deaths; 22,844 deaths ages 1-19</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46</a:t>
            </a:fld>
            <a:endParaRPr lang="en-US"/>
          </a:p>
        </p:txBody>
      </p:sp>
    </p:spTree>
    <p:extLst>
      <p:ext uri="{BB962C8B-B14F-4D97-AF65-F5344CB8AC3E}">
        <p14:creationId xmlns:p14="http://schemas.microsoft.com/office/powerpoint/2010/main" xmlns="" val="2345529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47</a:t>
            </a:fld>
            <a:endParaRPr lang="en-US"/>
          </a:p>
        </p:txBody>
      </p:sp>
    </p:spTree>
    <p:extLst>
      <p:ext uri="{BB962C8B-B14F-4D97-AF65-F5344CB8AC3E}">
        <p14:creationId xmlns:p14="http://schemas.microsoft.com/office/powerpoint/2010/main" xmlns="" val="854118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CE516-6C87-4C7F-A103-3E1DAB1E7272}" type="slidenum">
              <a:rPr lang="en-US" smtClean="0"/>
              <a:pPr/>
              <a:t>48</a:t>
            </a:fld>
            <a:endParaRPr lang="en-US"/>
          </a:p>
        </p:txBody>
      </p:sp>
    </p:spTree>
    <p:extLst>
      <p:ext uri="{BB962C8B-B14F-4D97-AF65-F5344CB8AC3E}">
        <p14:creationId xmlns:p14="http://schemas.microsoft.com/office/powerpoint/2010/main" xmlns="" val="338525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Annual Summary of Vital Statistics 2008 (published in 2011)</a:t>
            </a:r>
          </a:p>
          <a:p>
            <a:r>
              <a:rPr lang="en-US" baseline="0" dirty="0" smtClean="0"/>
              <a:t>Infant: within first year of life</a:t>
            </a:r>
          </a:p>
          <a:p>
            <a:r>
              <a:rPr lang="en-US" baseline="0" dirty="0" smtClean="0"/>
              <a:t>Neonatal within first 27 days</a:t>
            </a:r>
          </a:p>
          <a:p>
            <a:r>
              <a:rPr lang="en-US" baseline="0" dirty="0" smtClean="0"/>
              <a:t>Does not include ~ 30,000 stillbirths that occur each year (7 fetal deaths per 1000 live births)</a:t>
            </a:r>
          </a:p>
          <a:p>
            <a:r>
              <a:rPr lang="en-US" baseline="0" dirty="0" smtClean="0"/>
              <a:t>Despite all our advances in care, infants still die </a:t>
            </a:r>
          </a:p>
          <a:p>
            <a:r>
              <a:rPr lang="en-US" baseline="0" dirty="0" smtClean="0"/>
              <a:t>US has higher IMR than 28 other industrialized countries</a:t>
            </a:r>
          </a:p>
        </p:txBody>
      </p:sp>
      <p:sp>
        <p:nvSpPr>
          <p:cNvPr id="4" name="Slide Number Placeholder 3"/>
          <p:cNvSpPr>
            <a:spLocks noGrp="1"/>
          </p:cNvSpPr>
          <p:nvPr>
            <p:ph type="sldNum" sz="quarter" idx="10"/>
          </p:nvPr>
        </p:nvSpPr>
        <p:spPr/>
        <p:txBody>
          <a:bodyPr/>
          <a:lstStyle/>
          <a:p>
            <a:fld id="{38311954-99F1-49BB-971B-3DBD756E9F8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Infant mortality is highest</a:t>
            </a:r>
            <a:r>
              <a:rPr lang="en-US" baseline="0" dirty="0" smtClean="0"/>
              <a:t> of any pediatric group (more children die in the first year of life than in all other years of childhood combined), and n</a:t>
            </a:r>
            <a:r>
              <a:rPr lang="en-US" dirty="0" smtClean="0"/>
              <a:t>eonatal deaths (before</a:t>
            </a:r>
            <a:r>
              <a:rPr lang="en-US" baseline="0" dirty="0" smtClean="0"/>
              <a:t> day 28) comprise 2/3 of all infant deaths</a:t>
            </a:r>
            <a:endParaRPr lang="en-US" dirty="0" smtClean="0"/>
          </a:p>
          <a:p>
            <a:r>
              <a:rPr lang="en-US" dirty="0" smtClean="0"/>
              <a:t>2</a:t>
            </a:r>
            <a:r>
              <a:rPr lang="en-US" baseline="0" dirty="0" smtClean="0"/>
              <a:t> largest categories are congenital malformations (including chromosomal abnormalities) and complications of low GA and low BWT</a:t>
            </a:r>
          </a:p>
          <a:p>
            <a:r>
              <a:rPr lang="en-US" baseline="0" dirty="0" smtClean="0"/>
              <a:t>We can diagnose some congenital/genetic problems earlier, but still cannot treat/cure them</a:t>
            </a:r>
          </a:p>
          <a:p>
            <a:r>
              <a:rPr lang="en-US" baseline="0" dirty="0" smtClean="0"/>
              <a:t>We have not yet been able to stop/prevent preterm labor and delivery</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Gestational</a:t>
            </a:r>
            <a:r>
              <a:rPr lang="en-US" baseline="0" dirty="0" smtClean="0"/>
              <a:t> age incompatible with survival (&lt;23 weeks)</a:t>
            </a:r>
          </a:p>
          <a:p>
            <a:r>
              <a:rPr lang="en-US" baseline="0" dirty="0" smtClean="0"/>
              <a:t>Gray zone where survival may be possible, but morbidity may be severe; significant uncertainty in prognosis (23-24 weeks)</a:t>
            </a:r>
          </a:p>
          <a:p>
            <a:r>
              <a:rPr lang="en-US" baseline="0" dirty="0" smtClean="0"/>
              <a:t>Lethal anomalies, malformation, chromosomal abnormalities/defects</a:t>
            </a:r>
          </a:p>
          <a:p>
            <a:r>
              <a:rPr lang="en-US" baseline="0" dirty="0" smtClean="0"/>
              <a:t>Deterioration despite maximal therapy, not responding to intensive care treatments (medical futility)</a:t>
            </a:r>
          </a:p>
          <a:p>
            <a:r>
              <a:rPr lang="en-US" baseline="0" dirty="0" smtClean="0"/>
              <a:t>Unduly burdened (quality of life concerns); burden of continued treatment outweighs the benefits of prolonged life</a:t>
            </a:r>
          </a:p>
        </p:txBody>
      </p:sp>
      <p:sp>
        <p:nvSpPr>
          <p:cNvPr id="4" name="Slide Number Placeholder 3"/>
          <p:cNvSpPr>
            <a:spLocks noGrp="1"/>
          </p:cNvSpPr>
          <p:nvPr>
            <p:ph type="sldNum" sz="quarter" idx="10"/>
          </p:nvPr>
        </p:nvSpPr>
        <p:spPr/>
        <p:txBody>
          <a:bodyPr/>
          <a:lstStyle/>
          <a:p>
            <a:fld id="{38311954-99F1-49BB-971B-3DBD756E9F8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presence of a heartbeat does not mean the infant is</a:t>
            </a:r>
            <a:r>
              <a:rPr lang="en-US" baseline="0" dirty="0" smtClean="0"/>
              <a:t> able to survive</a:t>
            </a:r>
          </a:p>
          <a:p>
            <a:r>
              <a:rPr lang="en-US" baseline="0" dirty="0" smtClean="0"/>
              <a:t>An initial response to resuscitation (or lack thereof) does not correlate to survival or morbidity</a:t>
            </a:r>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102 infants, 65 survivors, 37 </a:t>
            </a:r>
            <a:r>
              <a:rPr lang="en-US" dirty="0" err="1" smtClean="0">
                <a:latin typeface="Arial" pitchFamily="34" charset="0"/>
              </a:rPr>
              <a:t>nonsurvivors</a:t>
            </a:r>
            <a:endParaRPr lang="en-US" dirty="0" smtClean="0">
              <a:latin typeface="Arial" pitchFamily="34" charset="0"/>
            </a:endParaRPr>
          </a:p>
          <a:p>
            <a:r>
              <a:rPr lang="en-US" dirty="0" smtClean="0">
                <a:latin typeface="Arial" pitchFamily="34" charset="0"/>
              </a:rPr>
              <a:t>No </a:t>
            </a:r>
            <a:r>
              <a:rPr lang="en-US" dirty="0" err="1" smtClean="0">
                <a:latin typeface="Arial" pitchFamily="34" charset="0"/>
              </a:rPr>
              <a:t>Apgar</a:t>
            </a:r>
            <a:r>
              <a:rPr lang="en-US" dirty="0" smtClean="0">
                <a:latin typeface="Arial" pitchFamily="34" charset="0"/>
              </a:rPr>
              <a:t> score cut-off above which survival to discharge was assured or below which death was assured</a:t>
            </a:r>
          </a:p>
          <a:p>
            <a:r>
              <a:rPr lang="en-US" dirty="0" smtClean="0">
                <a:latin typeface="Arial" pitchFamily="34" charset="0"/>
              </a:rPr>
              <a:t>70 burdened, 32 unburdened (neurologic abnormality </a:t>
            </a:r>
            <a:r>
              <a:rPr lang="en-US" dirty="0" err="1" smtClean="0">
                <a:latin typeface="Arial" pitchFamily="34" charset="0"/>
              </a:rPr>
              <a:t>vs</a:t>
            </a:r>
            <a:r>
              <a:rPr lang="en-US" dirty="0" smtClean="0">
                <a:latin typeface="Arial" pitchFamily="34" charset="0"/>
              </a:rPr>
              <a:t> intact neurologic survival); burdened defined as death or Mental Developmental Index or Psychomotor Developmental Index score of &lt; 70 at 2 years adjusted age </a:t>
            </a:r>
          </a:p>
          <a:p>
            <a:endParaRPr lang="en-US" dirty="0"/>
          </a:p>
        </p:txBody>
      </p:sp>
      <p:sp>
        <p:nvSpPr>
          <p:cNvPr id="4" name="Slide Number Placeholder 3"/>
          <p:cNvSpPr>
            <a:spLocks noGrp="1"/>
          </p:cNvSpPr>
          <p:nvPr>
            <p:ph type="sldNum" sz="quarter" idx="10"/>
          </p:nvPr>
        </p:nvSpPr>
        <p:spPr/>
        <p:txBody>
          <a:bodyPr/>
          <a:lstStyle/>
          <a:p>
            <a:fld id="{38311954-99F1-49BB-971B-3DBD756E9F8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62D660F4-C78D-4559-84A1-6F5F313BCB34}" type="datetimeFigureOut">
              <a:rPr lang="en-US" smtClean="0"/>
              <a:pPr/>
              <a:t>9/7/2014</a:t>
            </a:fld>
            <a:endParaRPr lang="en-US"/>
          </a:p>
        </p:txBody>
      </p:sp>
      <p:sp>
        <p:nvSpPr>
          <p:cNvPr id="17" name="Slide Number Placeholder 16"/>
          <p:cNvSpPr>
            <a:spLocks noGrp="1"/>
          </p:cNvSpPr>
          <p:nvPr>
            <p:ph type="sldNum" sz="quarter" idx="11"/>
          </p:nvPr>
        </p:nvSpPr>
        <p:spPr/>
        <p:txBody>
          <a:bodyPr/>
          <a:lstStyle/>
          <a:p>
            <a:fld id="{B845AD4A-3E33-495E-90A6-BFBA7D60F4A6}"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660F4-C78D-4559-84A1-6F5F313BCB34}"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5AD4A-3E33-495E-90A6-BFBA7D60F4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660F4-C78D-4559-84A1-6F5F313BCB34}"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5AD4A-3E33-495E-90A6-BFBA7D60F4A6}"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62D660F4-C78D-4559-84A1-6F5F313BCB34}" type="datetimeFigureOut">
              <a:rPr lang="en-US" smtClean="0"/>
              <a:pPr/>
              <a:t>9/7/2014</a:t>
            </a:fld>
            <a:endParaRPr lang="en-US"/>
          </a:p>
        </p:txBody>
      </p:sp>
      <p:sp>
        <p:nvSpPr>
          <p:cNvPr id="12" name="Slide Number Placeholder 11"/>
          <p:cNvSpPr>
            <a:spLocks noGrp="1"/>
          </p:cNvSpPr>
          <p:nvPr>
            <p:ph type="sldNum" sz="quarter" idx="15"/>
          </p:nvPr>
        </p:nvSpPr>
        <p:spPr/>
        <p:txBody>
          <a:bodyPr/>
          <a:lstStyle/>
          <a:p>
            <a:fld id="{B845AD4A-3E33-495E-90A6-BFBA7D60F4A6}"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2D660F4-C78D-4559-84A1-6F5F313BCB34}" type="datetimeFigureOut">
              <a:rPr lang="en-US" smtClean="0"/>
              <a:pPr/>
              <a:t>9/7/2014</a:t>
            </a:fld>
            <a:endParaRPr lang="en-US"/>
          </a:p>
        </p:txBody>
      </p:sp>
      <p:sp>
        <p:nvSpPr>
          <p:cNvPr id="14" name="Slide Number Placeholder 13"/>
          <p:cNvSpPr>
            <a:spLocks noGrp="1"/>
          </p:cNvSpPr>
          <p:nvPr>
            <p:ph type="sldNum" sz="quarter" idx="11"/>
          </p:nvPr>
        </p:nvSpPr>
        <p:spPr/>
        <p:txBody>
          <a:bodyPr/>
          <a:lstStyle/>
          <a:p>
            <a:fld id="{B845AD4A-3E33-495E-90A6-BFBA7D60F4A6}"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62D660F4-C78D-4559-84A1-6F5F313BCB34}" type="datetimeFigureOut">
              <a:rPr lang="en-US" smtClean="0"/>
              <a:pPr/>
              <a:t>9/7/2014</a:t>
            </a:fld>
            <a:endParaRPr lang="en-US"/>
          </a:p>
        </p:txBody>
      </p:sp>
      <p:sp>
        <p:nvSpPr>
          <p:cNvPr id="12" name="Slide Number Placeholder 11"/>
          <p:cNvSpPr>
            <a:spLocks noGrp="1"/>
          </p:cNvSpPr>
          <p:nvPr>
            <p:ph type="sldNum" sz="quarter" idx="16"/>
          </p:nvPr>
        </p:nvSpPr>
        <p:spPr/>
        <p:txBody>
          <a:bodyPr/>
          <a:lstStyle/>
          <a:p>
            <a:fld id="{B845AD4A-3E33-495E-90A6-BFBA7D60F4A6}"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62D660F4-C78D-4559-84A1-6F5F313BCB34}" type="datetimeFigureOut">
              <a:rPr lang="en-US" smtClean="0"/>
              <a:pPr/>
              <a:t>9/7/2014</a:t>
            </a:fld>
            <a:endParaRPr lang="en-US"/>
          </a:p>
        </p:txBody>
      </p:sp>
      <p:sp>
        <p:nvSpPr>
          <p:cNvPr id="12" name="Slide Number Placeholder 11"/>
          <p:cNvSpPr>
            <a:spLocks noGrp="1"/>
          </p:cNvSpPr>
          <p:nvPr>
            <p:ph type="sldNum" sz="quarter" idx="17"/>
          </p:nvPr>
        </p:nvSpPr>
        <p:spPr/>
        <p:txBody>
          <a:bodyPr/>
          <a:lstStyle/>
          <a:p>
            <a:fld id="{B845AD4A-3E33-495E-90A6-BFBA7D60F4A6}"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62D660F4-C78D-4559-84A1-6F5F313BCB34}" type="datetimeFigureOut">
              <a:rPr lang="en-US" smtClean="0"/>
              <a:pPr/>
              <a:t>9/7/2014</a:t>
            </a:fld>
            <a:endParaRPr lang="en-US"/>
          </a:p>
        </p:txBody>
      </p:sp>
      <p:sp>
        <p:nvSpPr>
          <p:cNvPr id="16" name="Slide Number Placeholder 15"/>
          <p:cNvSpPr>
            <a:spLocks noGrp="1"/>
          </p:cNvSpPr>
          <p:nvPr>
            <p:ph type="sldNum" sz="quarter" idx="11"/>
          </p:nvPr>
        </p:nvSpPr>
        <p:spPr/>
        <p:txBody>
          <a:bodyPr/>
          <a:lstStyle/>
          <a:p>
            <a:fld id="{B845AD4A-3E33-495E-90A6-BFBA7D60F4A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2D660F4-C78D-4559-84A1-6F5F313BCB34}" type="datetimeFigureOut">
              <a:rPr lang="en-US" smtClean="0"/>
              <a:pPr/>
              <a:t>9/7/2014</a:t>
            </a:fld>
            <a:endParaRPr lang="en-US"/>
          </a:p>
        </p:txBody>
      </p:sp>
      <p:sp>
        <p:nvSpPr>
          <p:cNvPr id="8" name="Slide Number Placeholder 7"/>
          <p:cNvSpPr>
            <a:spLocks noGrp="1"/>
          </p:cNvSpPr>
          <p:nvPr>
            <p:ph type="sldNum" sz="quarter" idx="11"/>
          </p:nvPr>
        </p:nvSpPr>
        <p:spPr/>
        <p:txBody>
          <a:bodyPr/>
          <a:lstStyle/>
          <a:p>
            <a:fld id="{B845AD4A-3E33-495E-90A6-BFBA7D60F4A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2D660F4-C78D-4559-84A1-6F5F313BCB34}" type="datetimeFigureOut">
              <a:rPr lang="en-US" smtClean="0"/>
              <a:pPr/>
              <a:t>9/7/2014</a:t>
            </a:fld>
            <a:endParaRPr lang="en-US"/>
          </a:p>
        </p:txBody>
      </p:sp>
      <p:sp>
        <p:nvSpPr>
          <p:cNvPr id="19" name="Slide Number Placeholder 18"/>
          <p:cNvSpPr>
            <a:spLocks noGrp="1"/>
          </p:cNvSpPr>
          <p:nvPr>
            <p:ph type="sldNum" sz="quarter" idx="16"/>
          </p:nvPr>
        </p:nvSpPr>
        <p:spPr/>
        <p:txBody>
          <a:bodyPr/>
          <a:lstStyle/>
          <a:p>
            <a:fld id="{B845AD4A-3E33-495E-90A6-BFBA7D60F4A6}"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62D660F4-C78D-4559-84A1-6F5F313BCB34}" type="datetimeFigureOut">
              <a:rPr lang="en-US" smtClean="0"/>
              <a:pPr/>
              <a:t>9/7/2014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845AD4A-3E33-495E-90A6-BFBA7D60F4A6}"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62D660F4-C78D-4559-84A1-6F5F313BCB34}" type="datetimeFigureOut">
              <a:rPr lang="en-US" smtClean="0"/>
              <a:pPr/>
              <a:t>9/7/2014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845AD4A-3E33-495E-90A6-BFBA7D60F4A6}"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8" Type="http://schemas.openxmlformats.org/officeDocument/2006/relationships/hyperlink" Target="http://3.bp.blogspot.com/_v4MTp7YV51s/TQuXuN8dXjI/AAAAAAAAKq8/JxbP4bBeuj4/s1600/Landon+2-768575.jpg"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3.bp.blogspot.com/_v4MTp7YV51s/TQuXtjgnI2I/AAAAAAAAKqk/msNvL2YMNUo/s1600/Tiny+feet-766452.jpg" TargetMode="External"/><Relationship Id="rId5" Type="http://schemas.openxmlformats.org/officeDocument/2006/relationships/image" Target="../media/image14.jpeg"/><Relationship Id="rId4" Type="http://schemas.openxmlformats.org/officeDocument/2006/relationships/hyperlink" Target="http://4.bp.blogspot.com/_v4MTp7YV51s/TQuXtfjxgTI/AAAAAAAAKqc/kWd6FxkotUY/s1600/Back+of+plate-765775.jpg" TargetMode="External"/><Relationship Id="rId9"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facesofloss.com/" TargetMode="External"/><Relationship Id="rId3" Type="http://schemas.openxmlformats.org/officeDocument/2006/relationships/hyperlink" Target="http://www.bereavementservices.org/" TargetMode="External"/><Relationship Id="rId7" Type="http://schemas.openxmlformats.org/officeDocument/2006/relationships/hyperlink" Target="http://www.nationalshare.org/" TargetMode="External"/><Relationship Id="rId2" Type="http://schemas.openxmlformats.org/officeDocument/2006/relationships/hyperlink" Target="http://www.centering.org/" TargetMode="External"/><Relationship Id="rId1" Type="http://schemas.openxmlformats.org/officeDocument/2006/relationships/slideLayout" Target="../slideLayouts/slideLayout2.xml"/><Relationship Id="rId6" Type="http://schemas.openxmlformats.org/officeDocument/2006/relationships/hyperlink" Target="http://www.compassionatefriends.org/" TargetMode="External"/><Relationship Id="rId5" Type="http://schemas.openxmlformats.org/officeDocument/2006/relationships/hyperlink" Target="http://www.aplacetoremember.com/" TargetMode="External"/><Relationship Id="rId10" Type="http://schemas.openxmlformats.org/officeDocument/2006/relationships/hyperlink" Target="http://www.modimes.org/" TargetMode="External"/><Relationship Id="rId4" Type="http://schemas.openxmlformats.org/officeDocument/2006/relationships/hyperlink" Target="http://www.plida.org/" TargetMode="External"/><Relationship Id="rId9" Type="http://schemas.openxmlformats.org/officeDocument/2006/relationships/hyperlink" Target="http://www.stillstandingmag.com/"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www.nhpco.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6157" y="2091392"/>
            <a:ext cx="6400800" cy="1752600"/>
          </a:xfrm>
        </p:spPr>
        <p:txBody>
          <a:bodyPr/>
          <a:lstStyle/>
          <a:p>
            <a:endParaRPr lang="en-US" dirty="0" smtClean="0">
              <a:effectLst>
                <a:outerShdw blurRad="38100" dist="38100" dir="2700000" algn="tl">
                  <a:srgbClr val="000000">
                    <a:alpha val="43137"/>
                  </a:srgbClr>
                </a:outerShdw>
              </a:effectLst>
            </a:endParaRPr>
          </a:p>
          <a:p>
            <a:r>
              <a:rPr lang="en-US" sz="2000" dirty="0" smtClean="0">
                <a:solidFill>
                  <a:schemeClr val="bg2"/>
                </a:solidFill>
                <a:effectLst>
                  <a:outerShdw blurRad="38100" dist="38100" dir="2700000" algn="tl">
                    <a:srgbClr val="000000">
                      <a:alpha val="43137"/>
                    </a:srgbClr>
                  </a:outerShdw>
                </a:effectLst>
              </a:rPr>
              <a:t>Sara </a:t>
            </a:r>
            <a:r>
              <a:rPr lang="en-US" sz="2000" dirty="0" err="1" smtClean="0">
                <a:solidFill>
                  <a:schemeClr val="bg2"/>
                </a:solidFill>
                <a:effectLst>
                  <a:outerShdw blurRad="38100" dist="38100" dir="2700000" algn="tl">
                    <a:srgbClr val="000000">
                      <a:alpha val="43137"/>
                    </a:srgbClr>
                  </a:outerShdw>
                </a:effectLst>
              </a:rPr>
              <a:t>Peeples</a:t>
            </a:r>
            <a:r>
              <a:rPr lang="en-US" sz="2000" dirty="0" smtClean="0">
                <a:solidFill>
                  <a:schemeClr val="bg2"/>
                </a:solidFill>
                <a:effectLst>
                  <a:outerShdw blurRad="38100" dist="38100" dir="2700000" algn="tl">
                    <a:srgbClr val="000000">
                      <a:alpha val="43137"/>
                    </a:srgbClr>
                  </a:outerShdw>
                </a:effectLst>
              </a:rPr>
              <a:t>, MD</a:t>
            </a:r>
          </a:p>
          <a:p>
            <a:r>
              <a:rPr lang="en-US" sz="2000" i="1" dirty="0" smtClean="0">
                <a:solidFill>
                  <a:schemeClr val="bg2"/>
                </a:solidFill>
                <a:effectLst>
                  <a:outerShdw blurRad="38100" dist="38100" dir="2700000" algn="tl">
                    <a:srgbClr val="000000">
                      <a:alpha val="43137"/>
                    </a:srgbClr>
                  </a:outerShdw>
                </a:effectLst>
              </a:rPr>
              <a:t>Audrey Harris Neonatal Conference</a:t>
            </a:r>
            <a:endParaRPr lang="en-US" sz="2000" dirty="0" smtClean="0">
              <a:solidFill>
                <a:schemeClr val="bg2"/>
              </a:solidFill>
              <a:effectLst>
                <a:outerShdw blurRad="38100" dist="38100" dir="2700000" algn="tl">
                  <a:srgbClr val="000000">
                    <a:alpha val="43137"/>
                  </a:srgbClr>
                </a:outerShdw>
              </a:effectLst>
            </a:endParaRPr>
          </a:p>
          <a:p>
            <a:r>
              <a:rPr lang="en-US" sz="2000" dirty="0" smtClean="0">
                <a:solidFill>
                  <a:schemeClr val="bg2"/>
                </a:solidFill>
                <a:effectLst>
                  <a:outerShdw blurRad="38100" dist="38100" dir="2700000" algn="tl">
                    <a:srgbClr val="000000">
                      <a:alpha val="43137"/>
                    </a:srgbClr>
                  </a:outerShdw>
                </a:effectLst>
              </a:rPr>
              <a:t>September 11, 2014</a:t>
            </a:r>
          </a:p>
          <a:p>
            <a:endParaRPr lang="en-US" dirty="0"/>
          </a:p>
        </p:txBody>
      </p:sp>
      <p:pic>
        <p:nvPicPr>
          <p:cNvPr id="4" name="Picture 3" descr="http://t3.gstatic.com/images?q=tbn:ANd9GcQS-u4ckRzrao06jukuQT0mibU1BDfg6JP2rpSIx9GyyFwrXP3I"/>
          <p:cNvPicPr>
            <a:picLocks noChangeAspect="1" noChangeArrowheads="1"/>
          </p:cNvPicPr>
          <p:nvPr/>
        </p:nvPicPr>
        <p:blipFill rotWithShape="1">
          <a:blip r:embed="rId3" cstate="print"/>
          <a:srcRect l="12606" t="27661" r="23005" b="9775"/>
          <a:stretch/>
        </p:blipFill>
        <p:spPr bwMode="auto">
          <a:xfrm>
            <a:off x="2859540" y="3962400"/>
            <a:ext cx="3388860" cy="2590800"/>
          </a:xfrm>
          <a:prstGeom prst="rect">
            <a:avLst/>
          </a:prstGeom>
          <a:noFill/>
        </p:spPr>
      </p:pic>
      <p:sp>
        <p:nvSpPr>
          <p:cNvPr id="6" name="TextBox 5"/>
          <p:cNvSpPr txBox="1"/>
          <p:nvPr/>
        </p:nvSpPr>
        <p:spPr>
          <a:xfrm>
            <a:off x="1676400" y="152400"/>
            <a:ext cx="5791200" cy="1938992"/>
          </a:xfrm>
          <a:prstGeom prst="rect">
            <a:avLst/>
          </a:prstGeom>
          <a:noFill/>
        </p:spPr>
        <p:txBody>
          <a:bodyPr wrap="square" rtlCol="0">
            <a:spAutoFit/>
          </a:bodyPr>
          <a:lstStyle/>
          <a:p>
            <a:pPr algn="ctr"/>
            <a:r>
              <a:rPr lang="en-US" sz="6000" b="1" dirty="0" smtClean="0">
                <a:solidFill>
                  <a:schemeClr val="tx1">
                    <a:lumMod val="75000"/>
                  </a:schemeClr>
                </a:solidFill>
                <a:effectLst>
                  <a:outerShdw blurRad="38100" dist="38100" dir="2700000" algn="tl">
                    <a:srgbClr val="000000">
                      <a:alpha val="43137"/>
                    </a:srgbClr>
                  </a:outerShdw>
                </a:effectLst>
              </a:rPr>
              <a:t>Perinatal Palliative Care</a:t>
            </a:r>
            <a:endParaRPr lang="en-US" sz="6000" b="1" dirty="0">
              <a:solidFill>
                <a:schemeClr val="tx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26908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2243328"/>
            <a:ext cx="8229600" cy="2938272"/>
          </a:xfrm>
        </p:spPr>
        <p:txBody>
          <a:bodyPr>
            <a:normAutofit/>
          </a:bodyPr>
          <a:lstStyle/>
          <a:p>
            <a:pPr>
              <a:buFont typeface="Wingdings" pitchFamily="2" charset="2"/>
              <a:buChar char="v"/>
            </a:pPr>
            <a:r>
              <a:rPr lang="en-US" sz="2800" dirty="0" smtClean="0"/>
              <a:t>Viable ≠ </a:t>
            </a:r>
            <a:r>
              <a:rPr lang="en-US" sz="2800" dirty="0" err="1" smtClean="0"/>
              <a:t>Liveborn</a:t>
            </a:r>
            <a:endParaRPr lang="en-US" sz="2800" dirty="0" smtClean="0"/>
          </a:p>
          <a:p>
            <a:pPr>
              <a:buFont typeface="Wingdings" pitchFamily="2" charset="2"/>
              <a:buChar char="v"/>
            </a:pPr>
            <a:endParaRPr lang="en-US" sz="2800" dirty="0" smtClean="0"/>
          </a:p>
          <a:p>
            <a:pPr>
              <a:buFont typeface="Wingdings" pitchFamily="2" charset="2"/>
              <a:buChar char="v"/>
            </a:pPr>
            <a:endParaRPr lang="en-US" sz="2800" dirty="0" smtClean="0"/>
          </a:p>
          <a:p>
            <a:pPr>
              <a:buFont typeface="Wingdings" pitchFamily="2" charset="2"/>
              <a:buChar char="v"/>
            </a:pPr>
            <a:r>
              <a:rPr lang="en-US" sz="2800" dirty="0" smtClean="0"/>
              <a:t>Viable ≠ Response to Resuscitation</a:t>
            </a:r>
            <a:endParaRPr lang="en-US" sz="2800" dirty="0"/>
          </a:p>
        </p:txBody>
      </p:sp>
      <p:sp>
        <p:nvSpPr>
          <p:cNvPr id="3" name="Title 2"/>
          <p:cNvSpPr>
            <a:spLocks noGrp="1"/>
          </p:cNvSpPr>
          <p:nvPr>
            <p:ph type="title"/>
          </p:nvPr>
        </p:nvSpPr>
        <p:spPr>
          <a:xfrm>
            <a:off x="2362200" y="152400"/>
            <a:ext cx="4267199" cy="1066800"/>
          </a:xfrm>
        </p:spPr>
        <p:txBody>
          <a:bodyPr>
            <a:noAutofit/>
          </a:bodyPr>
          <a:lstStyle/>
          <a:p>
            <a:r>
              <a:rPr lang="en-US" sz="3200" dirty="0" smtClean="0"/>
              <a:t>Definitions: Viability</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04800" y="228600"/>
            <a:ext cx="4695825" cy="32004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4038600" y="3505200"/>
            <a:ext cx="4918075" cy="3209925"/>
          </a:xfrm>
          <a:prstGeom prst="rect">
            <a:avLst/>
          </a:prstGeom>
          <a:noFill/>
          <a:ln w="9525">
            <a:noFill/>
            <a:miter lim="800000"/>
            <a:headEnd/>
            <a:tailEnd/>
          </a:ln>
        </p:spPr>
      </p:pic>
      <p:sp>
        <p:nvSpPr>
          <p:cNvPr id="6" name="Rectangle 5"/>
          <p:cNvSpPr/>
          <p:nvPr/>
        </p:nvSpPr>
        <p:spPr>
          <a:xfrm>
            <a:off x="5410200" y="1743670"/>
            <a:ext cx="4572000" cy="923330"/>
          </a:xfrm>
          <a:prstGeom prst="rect">
            <a:avLst/>
          </a:prstGeom>
        </p:spPr>
        <p:txBody>
          <a:bodyPr>
            <a:spAutoFit/>
          </a:bodyPr>
          <a:lstStyle/>
          <a:p>
            <a:r>
              <a:rPr lang="en-US" b="1" dirty="0" smtClean="0">
                <a:effectLst>
                  <a:outerShdw blurRad="38100" dist="38100" dir="2700000" algn="tl">
                    <a:srgbClr val="000000">
                      <a:alpha val="43137"/>
                    </a:srgbClr>
                  </a:outerShdw>
                </a:effectLst>
              </a:rPr>
              <a:t>102 infants</a:t>
            </a:r>
          </a:p>
          <a:p>
            <a:r>
              <a:rPr lang="en-US" b="1" dirty="0" smtClean="0">
                <a:effectLst>
                  <a:outerShdw blurRad="38100" dist="38100" dir="2700000" algn="tl">
                    <a:srgbClr val="000000">
                      <a:alpha val="43137"/>
                    </a:srgbClr>
                  </a:outerShdw>
                </a:effectLst>
              </a:rPr>
              <a:t>BWT 640 ± 86g</a:t>
            </a:r>
          </a:p>
          <a:p>
            <a:r>
              <a:rPr lang="en-US" b="1" dirty="0" smtClean="0">
                <a:effectLst>
                  <a:outerShdw blurRad="38100" dist="38100" dir="2700000" algn="tl">
                    <a:srgbClr val="000000">
                      <a:alpha val="43137"/>
                    </a:srgbClr>
                  </a:outerShdw>
                </a:effectLst>
              </a:rPr>
              <a:t>GA 24.9 ± 1.5 weeks</a:t>
            </a:r>
            <a:endParaRPr lang="en-US" b="1" dirty="0">
              <a:effectLst>
                <a:outerShdw blurRad="38100" dist="38100" dir="2700000" algn="tl">
                  <a:srgbClr val="000000">
                    <a:alpha val="43137"/>
                  </a:srgbClr>
                </a:outerShdw>
              </a:effectLst>
            </a:endParaRPr>
          </a:p>
        </p:txBody>
      </p:sp>
      <p:sp>
        <p:nvSpPr>
          <p:cNvPr id="7" name="Rectangle 6"/>
          <p:cNvSpPr/>
          <p:nvPr/>
        </p:nvSpPr>
        <p:spPr>
          <a:xfrm>
            <a:off x="304800" y="5638800"/>
            <a:ext cx="3810000" cy="369332"/>
          </a:xfrm>
          <a:prstGeom prst="rect">
            <a:avLst/>
          </a:prstGeom>
        </p:spPr>
        <p:txBody>
          <a:bodyPr wrap="square">
            <a:spAutoFit/>
          </a:bodyPr>
          <a:lstStyle/>
          <a:p>
            <a:pPr>
              <a:spcBef>
                <a:spcPct val="50000"/>
              </a:spcBef>
            </a:pPr>
            <a:r>
              <a:rPr lang="en-US" dirty="0" smtClean="0">
                <a:effectLst>
                  <a:outerShdw blurRad="38100" dist="38100" dir="2700000" algn="tl">
                    <a:srgbClr val="000000">
                      <a:alpha val="43137"/>
                    </a:srgbClr>
                  </a:outerShdw>
                </a:effectLst>
              </a:rPr>
              <a:t>Singh, et al.</a:t>
            </a:r>
            <a:r>
              <a:rPr lang="en-US" i="1" dirty="0" smtClean="0">
                <a:effectLst>
                  <a:outerShdw blurRad="38100" dist="38100" dir="2700000" algn="tl">
                    <a:srgbClr val="000000">
                      <a:alpha val="43137"/>
                    </a:srgbClr>
                  </a:outerShdw>
                </a:effectLst>
              </a:rPr>
              <a:t> Pediatrics</a:t>
            </a:r>
            <a:r>
              <a:rPr lang="en-US" dirty="0" smtClean="0">
                <a:effectLst>
                  <a:outerShdw blurRad="38100" dist="38100" dir="2700000" algn="tl">
                    <a:srgbClr val="000000">
                      <a:alpha val="43137"/>
                    </a:srgbClr>
                  </a:outerShdw>
                </a:effectLst>
              </a:rPr>
              <a:t> 2007; 120:519-26</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b="41476"/>
          <a:stretch>
            <a:fillRect/>
          </a:stretch>
        </p:blipFill>
        <p:spPr bwMode="auto">
          <a:xfrm>
            <a:off x="813229" y="457200"/>
            <a:ext cx="7492571"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51037"/>
            <a:ext cx="8229600" cy="4525963"/>
          </a:xfrm>
        </p:spPr>
        <p:txBody>
          <a:bodyPr>
            <a:normAutofit fontScale="92500" lnSpcReduction="20000"/>
          </a:bodyPr>
          <a:lstStyle/>
          <a:p>
            <a:pPr>
              <a:buFont typeface="Wingdings" pitchFamily="2" charset="2"/>
              <a:buChar char="v"/>
            </a:pPr>
            <a:r>
              <a:rPr lang="en-US" sz="2800" dirty="0" smtClean="0"/>
              <a:t>Cook, </a:t>
            </a:r>
            <a:r>
              <a:rPr lang="en-US" sz="2800" dirty="0" err="1" smtClean="0"/>
              <a:t>Watchko</a:t>
            </a:r>
            <a:r>
              <a:rPr lang="en-US" sz="2800" dirty="0" smtClean="0"/>
              <a:t>. </a:t>
            </a:r>
            <a:r>
              <a:rPr lang="en-US" sz="2800" i="1" dirty="0" smtClean="0"/>
              <a:t>J </a:t>
            </a:r>
            <a:r>
              <a:rPr lang="en-US" sz="2800" i="1" dirty="0" err="1" smtClean="0"/>
              <a:t>Perinatology</a:t>
            </a:r>
            <a:r>
              <a:rPr lang="en-US" sz="2800" i="1" dirty="0" smtClean="0"/>
              <a:t> </a:t>
            </a:r>
            <a:r>
              <a:rPr lang="en-US" sz="2800" dirty="0" smtClean="0"/>
              <a:t>1996</a:t>
            </a:r>
          </a:p>
          <a:p>
            <a:pPr marL="585216" lvl="1" indent="0">
              <a:buNone/>
            </a:pPr>
            <a:r>
              <a:rPr lang="en-US" sz="2800" dirty="0" smtClean="0"/>
              <a:t>82% of NICU deaths occurred after decision to limit, withhold, withdraw treatment</a:t>
            </a:r>
          </a:p>
          <a:p>
            <a:pPr lvl="1">
              <a:buNone/>
            </a:pPr>
            <a:endParaRPr lang="en-US" sz="2800" dirty="0" smtClean="0"/>
          </a:p>
          <a:p>
            <a:pPr>
              <a:buFont typeface="Wingdings" pitchFamily="2" charset="2"/>
              <a:buChar char="v"/>
            </a:pPr>
            <a:r>
              <a:rPr lang="en-US" sz="2800" dirty="0" smtClean="0"/>
              <a:t>Wall, Partridge. </a:t>
            </a:r>
            <a:r>
              <a:rPr lang="en-US" sz="2800" i="1" dirty="0" smtClean="0"/>
              <a:t>Pediatrics</a:t>
            </a:r>
            <a:r>
              <a:rPr lang="en-US" sz="2800" dirty="0" smtClean="0"/>
              <a:t> 1997</a:t>
            </a:r>
          </a:p>
          <a:p>
            <a:pPr marL="585216" lvl="1" indent="0">
              <a:buNone/>
            </a:pPr>
            <a:r>
              <a:rPr lang="en-US" sz="2800" dirty="0" smtClean="0"/>
              <a:t>73% of deaths in the ICN attributable to withdrawal or withholding of life-sustaining treatment</a:t>
            </a:r>
          </a:p>
          <a:p>
            <a:endParaRPr lang="en-US" sz="2800" dirty="0" smtClean="0"/>
          </a:p>
          <a:p>
            <a:pPr>
              <a:buFont typeface="Wingdings" pitchFamily="2" charset="2"/>
              <a:buChar char="v"/>
            </a:pPr>
            <a:r>
              <a:rPr lang="en-US" sz="2800" dirty="0" smtClean="0"/>
              <a:t>Singh, Lantos. </a:t>
            </a:r>
            <a:r>
              <a:rPr lang="en-US" sz="2800" i="1" dirty="0" smtClean="0"/>
              <a:t>Pediatrics</a:t>
            </a:r>
            <a:r>
              <a:rPr lang="en-US" sz="2800" dirty="0" smtClean="0"/>
              <a:t> 2004</a:t>
            </a:r>
          </a:p>
          <a:p>
            <a:pPr marL="585216" lvl="1" indent="0">
              <a:buNone/>
            </a:pPr>
            <a:r>
              <a:rPr lang="en-US" sz="2800" dirty="0" smtClean="0"/>
              <a:t>42% of NICU deaths involved active withdrawal of     life-sustaining treatment</a:t>
            </a:r>
            <a:endParaRPr lang="en-US" dirty="0" smtClean="0"/>
          </a:p>
          <a:p>
            <a:pPr lvl="1"/>
            <a:endParaRPr lang="en-US" dirty="0"/>
          </a:p>
        </p:txBody>
      </p:sp>
      <p:sp>
        <p:nvSpPr>
          <p:cNvPr id="3" name="Title 2"/>
          <p:cNvSpPr>
            <a:spLocks noGrp="1"/>
          </p:cNvSpPr>
          <p:nvPr>
            <p:ph type="title"/>
          </p:nvPr>
        </p:nvSpPr>
        <p:spPr>
          <a:xfrm>
            <a:off x="2209800" y="152400"/>
            <a:ext cx="4648200" cy="1066800"/>
          </a:xfrm>
        </p:spPr>
        <p:txBody>
          <a:bodyPr>
            <a:noAutofit/>
          </a:bodyPr>
          <a:lstStyle/>
          <a:p>
            <a:r>
              <a:rPr lang="en-US" sz="3200" dirty="0" smtClean="0"/>
              <a:t>Death in the NICU: How?</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09798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371600"/>
            <a:ext cx="8610600" cy="4690872"/>
          </a:xfrm>
        </p:spPr>
        <p:txBody>
          <a:bodyPr>
            <a:noAutofit/>
          </a:bodyPr>
          <a:lstStyle/>
          <a:p>
            <a:pPr>
              <a:buFont typeface="Wingdings" pitchFamily="2" charset="2"/>
              <a:buChar char="v"/>
            </a:pPr>
            <a:r>
              <a:rPr lang="en-US" sz="2800" dirty="0" smtClean="0"/>
              <a:t>When early death is very likely and survival would be accompanied by high risk of unacceptably severe morbidity, intensive care is not indicated</a:t>
            </a:r>
          </a:p>
          <a:p>
            <a:pPr>
              <a:buFont typeface="Wingdings" pitchFamily="2" charset="2"/>
              <a:buChar char="v"/>
            </a:pPr>
            <a:endParaRPr lang="en-US" sz="2800" dirty="0" smtClean="0"/>
          </a:p>
          <a:p>
            <a:pPr>
              <a:buFont typeface="Wingdings" pitchFamily="2" charset="2"/>
              <a:buChar char="v"/>
            </a:pPr>
            <a:r>
              <a:rPr lang="en-US" sz="2800" dirty="0" smtClean="0"/>
              <a:t>When survival is likely and risk of unacceptably severe morbidity is low, intensive care is indicated</a:t>
            </a:r>
          </a:p>
          <a:p>
            <a:pPr>
              <a:buFont typeface="Wingdings" pitchFamily="2" charset="2"/>
              <a:buChar char="v"/>
            </a:pPr>
            <a:endParaRPr lang="en-US" sz="2800" dirty="0" smtClean="0"/>
          </a:p>
          <a:p>
            <a:pPr>
              <a:buFont typeface="Wingdings" pitchFamily="2" charset="2"/>
              <a:buChar char="v"/>
            </a:pPr>
            <a:r>
              <a:rPr lang="en-US" sz="2800" dirty="0" smtClean="0"/>
              <a:t>For cases that fall in between these two categories, in which prognosis is uncertain but likely to be poor and survival may be associated with a diminished quality of life, parental desires should determine the treatment approach</a:t>
            </a:r>
            <a:endParaRPr lang="en-US" sz="2800" dirty="0"/>
          </a:p>
        </p:txBody>
      </p:sp>
      <p:sp>
        <p:nvSpPr>
          <p:cNvPr id="3" name="Title 2"/>
          <p:cNvSpPr>
            <a:spLocks noGrp="1"/>
          </p:cNvSpPr>
          <p:nvPr>
            <p:ph type="title"/>
          </p:nvPr>
        </p:nvSpPr>
        <p:spPr>
          <a:xfrm>
            <a:off x="2133600" y="152400"/>
            <a:ext cx="4800600" cy="1066800"/>
          </a:xfrm>
        </p:spPr>
        <p:txBody>
          <a:bodyPr>
            <a:noAutofit/>
          </a:bodyPr>
          <a:lstStyle/>
          <a:p>
            <a:r>
              <a:rPr lang="en-US" sz="3200" dirty="0" smtClean="0"/>
              <a:t>AAP Recommendations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6152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057400"/>
            <a:ext cx="8229600" cy="2743200"/>
          </a:xfrm>
        </p:spPr>
        <p:txBody>
          <a:bodyPr>
            <a:normAutofit/>
          </a:bodyPr>
          <a:lstStyle/>
          <a:p>
            <a:pPr>
              <a:buFont typeface="Wingdings" pitchFamily="2" charset="2"/>
              <a:buChar char="v"/>
            </a:pPr>
            <a:r>
              <a:rPr lang="en-US" sz="2800" dirty="0" smtClean="0"/>
              <a:t>Palliative care ≠ DNR</a:t>
            </a:r>
          </a:p>
          <a:p>
            <a:pPr>
              <a:buFont typeface="Wingdings" pitchFamily="2" charset="2"/>
              <a:buChar char="v"/>
            </a:pPr>
            <a:endParaRPr lang="en-US" sz="2800" dirty="0"/>
          </a:p>
          <a:p>
            <a:pPr>
              <a:buFont typeface="Wingdings" pitchFamily="2" charset="2"/>
              <a:buChar char="v"/>
            </a:pPr>
            <a:r>
              <a:rPr lang="en-US" sz="2800" dirty="0" smtClean="0"/>
              <a:t>Palliative care ≠ hospice</a:t>
            </a:r>
          </a:p>
          <a:p>
            <a:pPr>
              <a:buFont typeface="Wingdings" pitchFamily="2" charset="2"/>
              <a:buChar char="v"/>
            </a:pPr>
            <a:endParaRPr lang="en-US" sz="2800" dirty="0"/>
          </a:p>
          <a:p>
            <a:pPr>
              <a:buFont typeface="Wingdings" pitchFamily="2" charset="2"/>
              <a:buChar char="v"/>
            </a:pPr>
            <a:r>
              <a:rPr lang="en-US" sz="2800" dirty="0" smtClean="0"/>
              <a:t>Comfort care ≠ no treatment</a:t>
            </a:r>
            <a:endParaRPr lang="en-US" sz="2800" dirty="0"/>
          </a:p>
        </p:txBody>
      </p:sp>
      <p:sp>
        <p:nvSpPr>
          <p:cNvPr id="2" name="Title 1"/>
          <p:cNvSpPr>
            <a:spLocks noGrp="1"/>
          </p:cNvSpPr>
          <p:nvPr>
            <p:ph type="title"/>
          </p:nvPr>
        </p:nvSpPr>
        <p:spPr>
          <a:xfrm>
            <a:off x="2438401" y="152400"/>
            <a:ext cx="4267200" cy="1066800"/>
          </a:xfrm>
        </p:spPr>
        <p:txBody>
          <a:bodyPr>
            <a:normAutofit/>
          </a:bodyPr>
          <a:lstStyle/>
          <a:p>
            <a:r>
              <a:rPr lang="en-US" sz="3200" dirty="0" smtClean="0"/>
              <a:t>Misconceptions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8461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2020824"/>
            <a:ext cx="8534400" cy="4075176"/>
          </a:xfrm>
        </p:spPr>
        <p:txBody>
          <a:bodyPr>
            <a:normAutofit fontScale="92500" lnSpcReduction="10000"/>
          </a:bodyPr>
          <a:lstStyle/>
          <a:p>
            <a:pPr>
              <a:buFont typeface="Wingdings" pitchFamily="2" charset="2"/>
              <a:buChar char="v"/>
            </a:pPr>
            <a:r>
              <a:rPr lang="en-US" sz="2800" dirty="0" smtClean="0"/>
              <a:t>Encompasses, </a:t>
            </a:r>
            <a:r>
              <a:rPr lang="en-US" sz="2800" i="1" dirty="0" smtClean="0"/>
              <a:t>but not synonymous with</a:t>
            </a:r>
            <a:r>
              <a:rPr lang="en-US" sz="2800" dirty="0" smtClean="0"/>
              <a:t>, </a:t>
            </a:r>
          </a:p>
          <a:p>
            <a:pPr marL="137160" indent="0">
              <a:buNone/>
            </a:pPr>
            <a:r>
              <a:rPr lang="en-US" sz="2800" dirty="0" smtClean="0"/>
              <a:t>     end of life care</a:t>
            </a:r>
          </a:p>
          <a:p>
            <a:pPr>
              <a:buFont typeface="Wingdings" pitchFamily="2" charset="2"/>
              <a:buChar char="v"/>
            </a:pPr>
            <a:endParaRPr lang="en-US" sz="2800" dirty="0" smtClean="0"/>
          </a:p>
          <a:p>
            <a:pPr>
              <a:buFont typeface="Wingdings" pitchFamily="2" charset="2"/>
              <a:buChar char="v"/>
            </a:pPr>
            <a:r>
              <a:rPr lang="en-US" sz="2800" dirty="0" smtClean="0"/>
              <a:t>Comprehensive care of the patient </a:t>
            </a:r>
            <a:r>
              <a:rPr lang="en-US" sz="2800" i="1" dirty="0" smtClean="0"/>
              <a:t>and family</a:t>
            </a:r>
            <a:r>
              <a:rPr lang="en-US" sz="2800" dirty="0" smtClean="0"/>
              <a:t>: </a:t>
            </a:r>
          </a:p>
          <a:p>
            <a:r>
              <a:rPr lang="en-US" sz="2800" dirty="0" smtClean="0"/>
              <a:t>medical, psychosocial, emotional, and spiritual needs</a:t>
            </a:r>
          </a:p>
          <a:p>
            <a:pPr>
              <a:buFont typeface="Wingdings" pitchFamily="2" charset="2"/>
              <a:buChar char="v"/>
            </a:pPr>
            <a:endParaRPr lang="en-US" sz="2800" dirty="0" smtClean="0"/>
          </a:p>
          <a:p>
            <a:pPr>
              <a:buFont typeface="Wingdings" pitchFamily="2" charset="2"/>
              <a:buChar char="v"/>
            </a:pPr>
            <a:r>
              <a:rPr lang="en-US" sz="2800" dirty="0" smtClean="0"/>
              <a:t>Multidisciplinary team approach</a:t>
            </a:r>
          </a:p>
          <a:p>
            <a:pPr>
              <a:buFont typeface="Wingdings" pitchFamily="2" charset="2"/>
              <a:buChar char="v"/>
            </a:pPr>
            <a:endParaRPr lang="en-US" sz="2800" dirty="0" smtClean="0"/>
          </a:p>
          <a:p>
            <a:pPr>
              <a:buFont typeface="Wingdings" pitchFamily="2" charset="2"/>
              <a:buChar char="v"/>
            </a:pPr>
            <a:r>
              <a:rPr lang="en-US" sz="2800" i="1" dirty="0" smtClean="0"/>
              <a:t>Focus is on quality of life for the child and support for the family</a:t>
            </a:r>
          </a:p>
          <a:p>
            <a:endParaRPr lang="en-US" dirty="0" smtClean="0"/>
          </a:p>
          <a:p>
            <a:endParaRPr lang="en-US" dirty="0"/>
          </a:p>
        </p:txBody>
      </p:sp>
      <p:sp>
        <p:nvSpPr>
          <p:cNvPr id="3" name="Title 2"/>
          <p:cNvSpPr>
            <a:spLocks noGrp="1"/>
          </p:cNvSpPr>
          <p:nvPr>
            <p:ph type="title"/>
          </p:nvPr>
        </p:nvSpPr>
        <p:spPr>
          <a:xfrm>
            <a:off x="2362200" y="152400"/>
            <a:ext cx="4267200" cy="1066800"/>
          </a:xfrm>
        </p:spPr>
        <p:txBody>
          <a:bodyPr>
            <a:noAutofit/>
          </a:bodyPr>
          <a:lstStyle/>
          <a:p>
            <a:r>
              <a:rPr lang="en-US" sz="3200" dirty="0" smtClean="0"/>
              <a:t>Definitions: Palliative Care</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5220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vidweb.tiff"/>
          <p:cNvPicPr>
            <a:picLocks noGrp="1" noChangeAspect="1"/>
          </p:cNvPicPr>
          <p:nvPr>
            <p:ph sz="quarter" idx="13"/>
          </p:nvPr>
        </p:nvPicPr>
        <p:blipFill>
          <a:blip r:embed="rId3" cstate="print"/>
          <a:srcRect l="4762" b="51814"/>
          <a:stretch>
            <a:fillRect/>
          </a:stretch>
        </p:blipFill>
        <p:spPr>
          <a:xfrm>
            <a:off x="1021975" y="1828800"/>
            <a:ext cx="5647765" cy="1600200"/>
          </a:xfrm>
        </p:spPr>
      </p:pic>
      <p:sp>
        <p:nvSpPr>
          <p:cNvPr id="3" name="Title 2"/>
          <p:cNvSpPr>
            <a:spLocks noGrp="1"/>
          </p:cNvSpPr>
          <p:nvPr>
            <p:ph type="title"/>
          </p:nvPr>
        </p:nvSpPr>
        <p:spPr>
          <a:xfrm>
            <a:off x="2286000" y="152400"/>
            <a:ext cx="4495800" cy="1066800"/>
          </a:xfrm>
        </p:spPr>
        <p:txBody>
          <a:bodyPr>
            <a:noAutofit/>
          </a:bodyPr>
          <a:lstStyle/>
          <a:p>
            <a:r>
              <a:rPr lang="en-US" sz="3200" dirty="0" smtClean="0"/>
              <a:t>Beyond End of Life Care</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Content Placeholder 4" descr="ovidweb.tiff"/>
          <p:cNvPicPr>
            <a:picLocks noChangeAspect="1"/>
          </p:cNvPicPr>
          <p:nvPr/>
        </p:nvPicPr>
        <p:blipFill rotWithShape="1">
          <a:blip r:embed="rId3" cstate="print"/>
          <a:srcRect l="4762" t="53321"/>
          <a:stretch/>
        </p:blipFill>
        <p:spPr>
          <a:xfrm>
            <a:off x="3285067" y="3941064"/>
            <a:ext cx="5630333" cy="1545336"/>
          </a:xfrm>
          <a:prstGeom prst="rect">
            <a:avLst/>
          </a:prstGeom>
        </p:spPr>
      </p:pic>
      <p:sp>
        <p:nvSpPr>
          <p:cNvPr id="7" name="Rectangle 6"/>
          <p:cNvSpPr/>
          <p:nvPr/>
        </p:nvSpPr>
        <p:spPr>
          <a:xfrm>
            <a:off x="252039" y="2200870"/>
            <a:ext cx="662361"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2540386" y="4313134"/>
            <a:ext cx="58381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TextBox 8"/>
          <p:cNvSpPr txBox="1"/>
          <p:nvPr/>
        </p:nvSpPr>
        <p:spPr>
          <a:xfrm>
            <a:off x="4114800" y="6096000"/>
            <a:ext cx="4495800" cy="276999"/>
          </a:xfrm>
          <a:prstGeom prst="rect">
            <a:avLst/>
          </a:prstGeom>
          <a:noFill/>
        </p:spPr>
        <p:txBody>
          <a:bodyPr wrap="square" rtlCol="0">
            <a:spAutoFit/>
          </a:bodyPr>
          <a:lstStyle/>
          <a:p>
            <a:r>
              <a:rPr lang="en-US" sz="1200" b="1" dirty="0" smtClean="0">
                <a:solidFill>
                  <a:schemeClr val="bg1"/>
                </a:solidFill>
              </a:rPr>
              <a:t>Gale, Brooks. </a:t>
            </a:r>
            <a:r>
              <a:rPr lang="en-US" sz="1200" b="1" i="1" dirty="0" smtClean="0">
                <a:solidFill>
                  <a:schemeClr val="bg1"/>
                </a:solidFill>
              </a:rPr>
              <a:t>Advances in Neonatal Care. </a:t>
            </a:r>
            <a:r>
              <a:rPr lang="en-US" sz="1200" b="1" dirty="0" smtClean="0">
                <a:solidFill>
                  <a:schemeClr val="bg1"/>
                </a:solidFill>
              </a:rPr>
              <a:t>2006; 6: 37-53. </a:t>
            </a:r>
            <a:endParaRPr lang="en-US" sz="1200" b="1" dirty="0">
              <a:solidFill>
                <a:schemeClr val="bg1"/>
              </a:solidFill>
            </a:endParaRPr>
          </a:p>
        </p:txBody>
      </p:sp>
    </p:spTree>
    <p:extLst>
      <p:ext uri="{BB962C8B-B14F-4D97-AF65-F5344CB8AC3E}">
        <p14:creationId xmlns:p14="http://schemas.microsoft.com/office/powerpoint/2010/main" xmlns="" val="39691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46237"/>
            <a:ext cx="8229600" cy="4525963"/>
          </a:xfrm>
        </p:spPr>
        <p:txBody>
          <a:bodyPr>
            <a:normAutofit/>
          </a:bodyPr>
          <a:lstStyle/>
          <a:p>
            <a:pPr>
              <a:buFont typeface="Wingdings" pitchFamily="2" charset="2"/>
              <a:buChar char="v"/>
            </a:pPr>
            <a:r>
              <a:rPr lang="en-US" sz="2800" dirty="0" smtClean="0"/>
              <a:t>Provide appropriate medical therapy</a:t>
            </a:r>
          </a:p>
          <a:p>
            <a:pPr>
              <a:buFont typeface="Wingdings" pitchFamily="2" charset="2"/>
              <a:buChar char="v"/>
            </a:pPr>
            <a:endParaRPr lang="en-US" sz="2800" dirty="0" smtClean="0"/>
          </a:p>
          <a:p>
            <a:pPr>
              <a:buFont typeface="Wingdings" pitchFamily="2" charset="2"/>
              <a:buChar char="v"/>
            </a:pPr>
            <a:r>
              <a:rPr lang="en-US" sz="2800" dirty="0" smtClean="0"/>
              <a:t>Maximize quality of life</a:t>
            </a:r>
          </a:p>
          <a:p>
            <a:pPr>
              <a:buFont typeface="Wingdings" pitchFamily="2" charset="2"/>
              <a:buChar char="v"/>
            </a:pPr>
            <a:endParaRPr lang="en-US" sz="2800" dirty="0" smtClean="0"/>
          </a:p>
          <a:p>
            <a:pPr>
              <a:buFont typeface="Wingdings" pitchFamily="2" charset="2"/>
              <a:buChar char="v"/>
            </a:pPr>
            <a:r>
              <a:rPr lang="en-US" sz="2800" dirty="0" smtClean="0"/>
              <a:t>Ensure peaceful and dignified death</a:t>
            </a:r>
          </a:p>
          <a:p>
            <a:pPr>
              <a:buFont typeface="Wingdings" pitchFamily="2" charset="2"/>
              <a:buChar char="v"/>
            </a:pPr>
            <a:endParaRPr lang="en-US" sz="2800" dirty="0" smtClean="0"/>
          </a:p>
          <a:p>
            <a:pPr>
              <a:buFont typeface="Wingdings" pitchFamily="2" charset="2"/>
              <a:buChar char="v"/>
            </a:pPr>
            <a:r>
              <a:rPr lang="en-US" sz="2800" dirty="0" smtClean="0"/>
              <a:t>Support families through the illness, </a:t>
            </a:r>
          </a:p>
          <a:p>
            <a:pPr marL="137160" indent="0">
              <a:buNone/>
            </a:pPr>
            <a:r>
              <a:rPr lang="en-US" sz="2800" dirty="0"/>
              <a:t> </a:t>
            </a:r>
            <a:r>
              <a:rPr lang="en-US" sz="2800" dirty="0" smtClean="0"/>
              <a:t>   death, and bereavement process</a:t>
            </a:r>
            <a:endParaRPr lang="en-US" sz="2800" dirty="0"/>
          </a:p>
        </p:txBody>
      </p:sp>
      <p:sp>
        <p:nvSpPr>
          <p:cNvPr id="3" name="Title 2"/>
          <p:cNvSpPr>
            <a:spLocks noGrp="1"/>
          </p:cNvSpPr>
          <p:nvPr>
            <p:ph type="title"/>
          </p:nvPr>
        </p:nvSpPr>
        <p:spPr>
          <a:xfrm>
            <a:off x="457200" y="152400"/>
            <a:ext cx="8382000" cy="1066800"/>
          </a:xfrm>
        </p:spPr>
        <p:txBody>
          <a:bodyPr>
            <a:normAutofit/>
          </a:bodyPr>
          <a:lstStyle/>
          <a:p>
            <a:r>
              <a:rPr lang="en-US" sz="3200" dirty="0" smtClean="0"/>
              <a:t>Goals of </a:t>
            </a:r>
            <a:br>
              <a:rPr lang="en-US" sz="3200" dirty="0" smtClean="0"/>
            </a:br>
            <a:r>
              <a:rPr lang="en-US" sz="3200" dirty="0" smtClean="0"/>
              <a:t>Perinatal Palliative Care</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31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524000"/>
            <a:ext cx="8686800" cy="5181599"/>
          </a:xfrm>
        </p:spPr>
        <p:txBody>
          <a:bodyPr>
            <a:normAutofit fontScale="92500" lnSpcReduction="10000"/>
          </a:bodyPr>
          <a:lstStyle/>
          <a:p>
            <a:pPr>
              <a:buFont typeface="Wingdings" pitchFamily="2" charset="2"/>
              <a:buChar char="v"/>
            </a:pPr>
            <a:r>
              <a:rPr lang="en-US" sz="3000" dirty="0" smtClean="0"/>
              <a:t>Begins at the time of diagnosis</a:t>
            </a:r>
          </a:p>
          <a:p>
            <a:pPr>
              <a:buFont typeface="Wingdings" pitchFamily="2" charset="2"/>
              <a:buChar char="v"/>
            </a:pPr>
            <a:endParaRPr lang="en-US" sz="3000" dirty="0" smtClean="0"/>
          </a:p>
          <a:p>
            <a:pPr>
              <a:buFont typeface="Wingdings" pitchFamily="2" charset="2"/>
              <a:buChar char="v"/>
            </a:pPr>
            <a:r>
              <a:rPr lang="en-US" sz="3000" dirty="0" smtClean="0"/>
              <a:t>Alternative to pregnancy termination or </a:t>
            </a:r>
          </a:p>
          <a:p>
            <a:pPr marL="137160" indent="0">
              <a:buNone/>
            </a:pPr>
            <a:r>
              <a:rPr lang="en-US" sz="3000" dirty="0"/>
              <a:t> </a:t>
            </a:r>
            <a:r>
              <a:rPr lang="en-US" sz="3000" dirty="0" smtClean="0"/>
              <a:t>    aggressive treatment in the NICU</a:t>
            </a:r>
          </a:p>
          <a:p>
            <a:pPr>
              <a:buFont typeface="Wingdings" pitchFamily="2" charset="2"/>
              <a:buChar char="v"/>
            </a:pPr>
            <a:endParaRPr lang="en-US" sz="3000" dirty="0" smtClean="0"/>
          </a:p>
          <a:p>
            <a:pPr>
              <a:buFont typeface="Wingdings" pitchFamily="2" charset="2"/>
              <a:buChar char="v"/>
            </a:pPr>
            <a:r>
              <a:rPr lang="en-US" sz="3000" dirty="0" smtClean="0"/>
              <a:t>Multidisciplinary care </a:t>
            </a:r>
          </a:p>
          <a:p>
            <a:pPr lvl="1"/>
            <a:r>
              <a:rPr lang="en-US" sz="3000" dirty="0" smtClean="0"/>
              <a:t>Maternal-Fetal Medicine</a:t>
            </a:r>
          </a:p>
          <a:p>
            <a:pPr lvl="1"/>
            <a:r>
              <a:rPr lang="en-US" sz="3000" dirty="0" smtClean="0"/>
              <a:t>Neonatology and other pediatric subspecialty staff</a:t>
            </a:r>
          </a:p>
          <a:p>
            <a:pPr lvl="1"/>
            <a:r>
              <a:rPr lang="en-US" sz="3000" dirty="0" err="1" smtClean="0"/>
              <a:t>PalCare</a:t>
            </a:r>
            <a:r>
              <a:rPr lang="en-US" sz="3000" dirty="0" smtClean="0"/>
              <a:t> Team</a:t>
            </a:r>
          </a:p>
          <a:p>
            <a:pPr lvl="1"/>
            <a:r>
              <a:rPr lang="en-US" sz="3000" dirty="0" smtClean="0"/>
              <a:t>Nursing, social work, child life, Pastoral care</a:t>
            </a:r>
          </a:p>
          <a:p>
            <a:pPr lvl="1"/>
            <a:endParaRPr lang="en-US" dirty="0" smtClean="0"/>
          </a:p>
          <a:p>
            <a:endParaRPr lang="en-US" dirty="0" smtClean="0"/>
          </a:p>
        </p:txBody>
      </p:sp>
      <p:sp>
        <p:nvSpPr>
          <p:cNvPr id="3" name="Title 2"/>
          <p:cNvSpPr>
            <a:spLocks noGrp="1"/>
          </p:cNvSpPr>
          <p:nvPr>
            <p:ph type="title"/>
          </p:nvPr>
        </p:nvSpPr>
        <p:spPr>
          <a:xfrm>
            <a:off x="533399" y="152400"/>
            <a:ext cx="8153401" cy="1066800"/>
          </a:xfrm>
        </p:spPr>
        <p:txBody>
          <a:bodyPr>
            <a:normAutofit/>
          </a:bodyPr>
          <a:lstStyle/>
          <a:p>
            <a:r>
              <a:rPr lang="en-US" sz="3200" dirty="0" smtClean="0"/>
              <a:t>Aspects of </a:t>
            </a:r>
            <a:br>
              <a:rPr lang="en-US" sz="3200" dirty="0" smtClean="0"/>
            </a:br>
            <a:r>
              <a:rPr lang="en-US" sz="3200" dirty="0" smtClean="0"/>
              <a:t>Perinatal Palliative Care</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9927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524000"/>
            <a:ext cx="8229600" cy="2667000"/>
          </a:xfrm>
        </p:spPr>
        <p:txBody>
          <a:bodyPr>
            <a:normAutofit/>
          </a:bodyPr>
          <a:lstStyle/>
          <a:p>
            <a:pPr>
              <a:buNone/>
            </a:pPr>
            <a:r>
              <a:rPr lang="en-US" sz="2800" dirty="0" smtClean="0"/>
              <a:t>“ </a:t>
            </a:r>
            <a:r>
              <a:rPr lang="en-US" sz="2800" i="1" dirty="0" smtClean="0"/>
              <a:t>The relief of suffering and the cure of disease must be seen as twin obligations of a medical profession that is truly dedicated to the care of the sick.”    </a:t>
            </a:r>
            <a:r>
              <a:rPr lang="en-US" sz="2800" dirty="0" smtClean="0"/>
              <a:t>E. </a:t>
            </a:r>
            <a:r>
              <a:rPr lang="en-US" sz="2800" dirty="0" err="1" smtClean="0"/>
              <a:t>Cassell</a:t>
            </a:r>
            <a:endParaRPr lang="en-US" sz="2800" dirty="0"/>
          </a:p>
        </p:txBody>
      </p:sp>
      <p:sp>
        <p:nvSpPr>
          <p:cNvPr id="47106" name="AutoShape 2" descr="data:image/jpg;base64,/9j/4AAQSkZJRgABAQAAAQABAAD/2wCEAAkGBhQQEBUUEBQUFBQVFBQUFRUUFA8UFBQUFRQVFBQUFBQXHCYeFxkjGRQUHy8gIycpLCwsFR4xNTAqNSYrLCkBCQoKBQUFDQUFDSkYEhgpKSkpKSkpKSkpKSkpKSkpKSkpKSkpKSkpKSkpKSkpKSkpKSkpKSkpKSkpKSkpKSkpKf/AABEIAMkA+wMBIgACEQEDEQH/xAAbAAABBQEBAAAAAAAAAAAAAAACAQMEBQYAB//EAD0QAAEDAgQEBAMGAwgDAQAAAAEAAhEDBAUSITEGQVFhInGBkROhwTJCUrHR8BQj4TNiY3KCorLxFSRzB//EABQBAQAAAAAAAAAAAAAAAAAAAAD/xAAUEQEAAAAAAAAAAAAAAAAAAAAA/9oADAMBAAIRAxEAPwDOBEAkARgICCMJAEYCBQEYQgIwECgIgFwCIIOARLgEsIOhKEqWECQjZTkwkhSrVseqCQ1jWN1UK3mrcMB2zA+gKlVPE4D96JzArf8AnjsB89UGcxTC3U3udS0LSQW+RQU6wr0yDo7mFqeIrbJXJ5PAd67H8vms5e4dJz09Hcx1QV+F1Mjy0q8WZr3cPBPhctDZ187AUDsLoVde442lUDHaTz5Kxa4EAjmggYx/ZeoTlgP5bfJNY0f5fqpVq2GN8ggOEkIiEiAYQlGUMIBIQlGQkIQAkhGQhQQgjCEBG1AQCMJAiAQEAjAQhGECooXJQEChEEgCUIFAShKEoQKxkkAc9FLeI2XYXSzVB2BPsEdZuqA8Ppy7XofyVnhVCKs/3Wf8VFwYeNXNlSh7f8o+WiCNxPbZqWYbsd/tdofnCyq31/Qztc38TS33GnzhYE6boK7FsHbXaeTuqrcFuHUnGnU3H5Kdf8RU6RiZPQLP4zirasOY1wcNjBQTeL6GemHgajVROGeICSGVDpyQNx4VaBpvHi2Cr7Lhyq6oI0HVBrscrDKIVhbjwN8gqmpQmqxm8bq7DUApCEUJCEAwkIRQkhACSEcISEALoSldCCCAiCEIwgMIwganAgJoRhCEbQgIIoSAIgEHBEFwRAIOXJYXILXh9kvf2YfzCS5p6lO8NDxv/wAn1CdvaeshA3hRioPZaKkyHN83D5yszbOhwPdapo382u+iB64CwWPW2WrVaOpI8neIfmvQLgaLIcTU4rA/iY35Ej9EGBwmyohzs8F8ndXF5bM+G7QbE8l1xgtN7s0Q7qFbYXw41utTxdjBHqOaDzzh3h6tXeXtpuy/dcRlafInf0W4wjhu4Y0ipk30IcT5TotNWuBTbp6KhvsXcZAMII1LhuoyoXucwztBP1RVWlphwI77j3ChVMQ6lx+Sa/jSdgfNBYIYVLdYg7Zgk9pP5IaFa6/ux/iQP6oLsoU3aPe5s1GhrpOgMiORTpCBEJCNIgAoUZCFBBCMIQjCA2hGEIRtQE0JwIGowgIJylTLiABJOwQAK94Tog1iTybp7oLTBsNt4DajM1QfazT7Qrd+DWx3ptHkIVbe1slYFvr3Vm4B7ZHNBX3fBdN2tJxb23Cz9/w9Vo7tkdRqtU1zmbFS6WJA6PCDHcNuivB5tcNff6K0vKO4WZ44xys3EqFthrGmtl+I85WmZkhpnQNDRJP94LYOa5zWl7cri0FzZByuI1bPODIlBn3CP37/AL7rUWFTOxp6tj1VDeUMp7FWXD9bwlp3adPJBc1NWrK8Ut1p+Tx8wfqta8eFZXiwwafk8/Nv6IKazbL9eSvqY0VNhNKTJWssrPSSgor2yMSVl7+xqE6aBekXdIQsri1UatbHc/RBkjZQY1c75DzTGMNqUaWYNDz5+FvmBupd5JbI0LTMdfPqp1u8VGCdQRBlBicC4jqfHAqO8LjEANaAfRbpYjiPADQqCpTByzPkZWysqmam09WhA6QhIRJCgBIiSFAKRKkQQQjCEIwEBgI2oGpxqAwEQQhGEBBW3D1xkqwTGYRPfkqpqJpjZBr75pJDhuN1It7mR4fUKvwvFhVAa8gP2BOgf/VSalrB08JQYrG+Ibq5xZlpb1n0KdOPiOp5Z0GZ7jO+4aAdJ816EwCACZMAEwBJ6kDQT2Wdt8Hp0birXy/zKwaHOkkQOg5SQCfJWdOt3QSaGF02V3VwxvxXsFNz+ZYPu9vToFV//oF4aeHV3NJa7KGSNDLiBIPcH5qDi/G5ta4pfCNQFgcS1wBknYNI6KzxrD6eI2vw8xa2pkMtgkgHNA77+6Cl4Hw0sw6nLnF1QOf4iXRm2yg9gDCmUKr7d7QSCS08ozkDTLrA1lW7LYU2tZT+y1rWtHQAAAfJQ/t+GsA3xODdQZHI8tY5ILqwxMVho6CG6s6nw6666bafiWd4sqTVA6NA9yT+itbWmGNe0AAkGRAgyANpG4HXms7jFbNVceWYD0Aj6ILHA6Gy07XQFmMJuMsTv12bG5MCdQAN4+0rC/xYMBO52aOp6nsEA49iYYMrdz+XVZWpU5kpytVLiS4yTzVXjDSW6GEDd1iFMOyyJdoqO5xZ9vVDAJa46KPVwoZg4uMjXdWd5atexjxrlIQXbWCoyHCQRqEdKkGtDW7DZJbPBYI2hOFAiEokhQCUJCIoUCLly5BACMJsJwIDCcamwjagcCMIAjCAgjCAIwgIK5sOIC0BtUZ28j95vrzVMqHEcSvQ8ihbtyyQHOMyOu4AQeo0XNqiaTg8dNnDzamKtoO7SsHw1Z39WrNUtAA2a1gjvmGoXoFC1qAQ+tPYtDvmUGZ4mqttwKr6BrawXNjMwciouEcXW1Q5aVX4bif7Or4JPY7T3W0FID7RBHdrYVJe8EWVd4cacHc5JaHeYGiCdSu5PiEHmR94cp6+YXVyHDxAPA1B0Jaeqmi1AENmBpEdFEurcH7Wh/EJCCDUvS0amYEHy8voq21t/wCKrfCaQ0u8UjUNDYzae0DuF2J06upYadVo5TlqD11B9YVVwviJo4gwGWisDRg5hDnwWGWn8TQNOqD02lgFJrA3Lm7uJJPc8lQ4zgRb4mTHTf5rX0Xl2sCNOYPLUGNoMj0S1aIIgoPMSExc0czYWsx3h3d9MeY6rMuHJBhcYY+m4iDCXAr8yabtjsthdWbag8QVU7hpocC3SDKB3DK2VxY70VoqjFLUtyvHLdWVtUzNBQOoUqQoBKQpShQIkSlJCCAEYTYRgoHGpxqbajagdajCBqMIDCIIGo0BBTcMw41nxyG5+g7qNa25qODW7k/srdWOHCiwNb6nqeqCrxPCS63dToPdQcdns0cCNfnzWFrVsZtHaxcsB0JaHE+rYK9SfTUWuYQZ/h2pcVaZfe0xTcXeBgJMNj7wkgGVPe/LPxHS0uBaNG5QIgS3U6hFVqymiDB6gGIiT9EBPrF4BI5aQT579DAUSte1G6NBPbV0palT4Q/mSXENgZpJMeI6AZBPTeE1bmtXPhMDmRoB67lBErsqvMvos882R/sJUSzwd4rfFcJawPGQlriXlhyNnKQPFl13BhadmGBgOU5nxGZ0+sRqPTVMVLUsIg6dS5xnV2hGgG++u6DQYDeuNBpqRmgAgcjzk+cq2Y8OGipMOcHN/l6EaFvLyUllQjVvL7Tf0QWL6c7rK8RcP7vpjXmOq1FG4DxIRObIQeRm/ZJBcARoQdCO0IXYkwfeC0fGnA1OsfitbDuZbpI+qwdThFvJzvcoLa4rMqUyARsqzAcRBJZOoKq8Vw3+Hbo868pVbhLnMqZhr1QehFDKatq+doPNOFAhSSuJQkoOKRNiuCUUoIITgTQKcBQONTjU2CiaUDwRhNNKMFA6EQTYT9tRL3taN3EN90Gr4Sw2G/Fdu7RvZvX1WlLV1rbBjQ0bAAeyf+Ggr6+irK46q4ugquq33/JBEjoo13eCkORcdh9T2XYliIpaDV/Tp3P6KntqLq9TUkzq49AP2AgkWVoa7y55OXmevYfvRXzsoZlZDY20By94TYYGtgDTkuZSAHnv3QSaQkDnIBnrI3XXtrIlLq1oPTQ+XJSmvDggpGVDTdI9e6vKFw2qJBh4/eqh3NrOqga03aILwgh0t8L+nJ3kjpYlyeMp6H6KHb4kHiHj+iW5pZm/jHUfab+qC2FQOCxfFGCmk74jB4Dv2Kmfxb6Oxzt/3DzCn0sVp3DSx/MRqg8k4utC+mHDkqLDHhu69C4gwc0y6mdQfsnqOS8/xGwfTnwmOyCe/Hcp8P8A2rfD8ZZVG8HoVgjcQjp3M7TPKEHpEqPe1crCVU4G6sR49u+6kY7VimUGdoY4RVMnSVqKWItIBXndXclWVtiBDBqg1zSnGlMgo2lA8CjaU20o2lA60pxpTIKNpQPNKteGGZrulPUn2BKpwVZYBdCnc0nHYOAPkdPqg9VYxE8QNUbGqDjGIsoszVHZWj3cejRzKCNcGSVlsVx8CW0TJ2L+X+jr5qDjPET7jQeCnyaDqe7zz8tlVAoDLpWiwS2yUsx3qH/a3Qe5k+yzY/6W1dSyANGzGtb7CD80DTRJTtJkuSUG+ElSrSlAlAGKV/hUHuEToBPUkf1VVY4y13PK7odj5H9U9xhXy06bObjmPkNB8z8lk0G3bd8nJuqWuCydDEHs+y4x0Oo+altx0/eaD5SEFm5pB0RU7tzdiq9uNs5tcPIgp6liVI7ujzCCZWug4eIQeoUF7NZHuPqp1L4b9nt9whr4QTqw69kEW8HxqeV2rhq0/RZqrTnRw9CtG+jUp6kKmxSq1z5b0180FHdYDSfu0SqelhrKNUSNFpyVX4pbZmyNwgmsIjRVWPNlicwu8kZTuFMrW4eEHn1Sijo0fCP3zV7dYRDkFPD4CC2aU40plpTjSgeaUYKaBTjSgcBTgKaCMFA6CjBTTSjBQek8K8TirSyv/tGDb8Q2BHylZ/jWqXVWZvwn08Ww+SrOG8VbbVs9QEtLS2GxOpB5+Sd4ix1ty8ZGlrW7TEn2QVYRBNgopQTcJpZ69Idajfzn6LXV9Z7krJ4C7/2qP/0b89PqtdcN/NA6KHgA6qY2jsE4KM5fJOOESeglBg+Krv4ly4DZgDB6au+Z+Sp5S3FfM9zvxOJ9zKazIDlJKHMkzICzJCUBckLkBZk7TvXt+y5w9So2ZJKCVVxKo4Q57j6qKSkJSNKBSULlY2lmHKwOEaIMJd0zTfmCtbS4zAFTcWweWlZ2zqmm7KUFvdUxEqjqXYBIV3VdLCshcVPGfNBfNKcaUyCjaUD7SjaUy0pwFA8CjBTIKMFA8CiDk00ogUDsosyaBRZkDgKWU2HLsyCVaXGSox/4XNd7EH6L0O8pbxtuPI7LzLMvQuG70V7dkmXMHwn/AOkeE+rY9ig0FsQWtPUJrFvDRqHoxx+RUS0ufhk0zyMt7jdTcZ1tqp/w3/8AEoPI5SZkGZJKBwlDKHMhlAZKSUBckJQHKQuQShzIDJSByCUhKCbQxAtVra4xPNZuUmdBqb65D2d1gsUMVJCuhenKQVl8Rrw/VBoLKtnp+izN0PG7zU6yxHI0qPV8RJA3QWYKNpTQRAoHmlOApgOTgKB4FGHJkFHKB4ORByZDkQcgeDkocmcyIOQOZkuZNhy7MgczKxwPGnW1TMNWnR7eo7dxuFVSlzIPWoZc0m1KZB0lpH5diOYUXELp38HVadw149MhIWEwDiR9o/w+Jh+0wmAe4PJ3f3Wzu8VpXFpUqUjoWkOadHMdlMhw+uyDznMkJQgpJQGXJMyGUhKBZXEoJXEoFlJmSSklAuZJKGUkoFlJKQlNPuWjcoHSqXG7bmpdXFmBV95jTXCEFfSq6Qp9KroFW0Wl74bzRuJaY6INACiBQIggcBRgppqcCBwORgppqMIHAUoKAIigMFKCmwlCBzMulCFyA5XSgCVAWZSbPEX0s2QxnaWO7gqIuKBZXSkK5AuZJKRcUHEpCVx2SFB0pJSFKECShe8ASUqiYhsgZr3JeYalZh8/aK6yU7mgY/8AC0yNQgOBUuisGrighUsJYz7OiB2ENJlTkoQf/9k="/>
          <p:cNvSpPr>
            <a:spLocks noChangeAspect="1" noChangeArrowheads="1"/>
          </p:cNvSpPr>
          <p:nvPr/>
        </p:nvSpPr>
        <p:spPr bwMode="auto">
          <a:xfrm>
            <a:off x="74613" y="-9144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08" name="AutoShape 4" descr="data:image/jpg;base64,/9j/4AAQSkZJRgABAQAAAQABAAD/2wCEAAkGBhQQEBUUEBQUFBQVFBQUFRUUFA8UFBQUFRQVFBQUFBQXHCYeFxkjGRQUHy8gIycpLCwsFR4xNTAqNSYrLCkBCQoKBQUFDQUFDSkYEhgpKSkpKSkpKSkpKSkpKSkpKSkpKSkpKSkpKSkpKSkpKSkpKSkpKSkpKSkpKSkpKSkpKf/AABEIAMkA+wMBIgACEQEDEQH/xAAbAAABBQEBAAAAAAAAAAAAAAACAQMEBQYAB//EAD0QAAEDAgQEBAMGAwgDAQAAAAEAAhEDBAUSITEGQVFhInGBkROhwTJCUrHR8BQj4TNiY3KCorLxFSRzB//EABQBAQAAAAAAAAAAAAAAAAAAAAD/xAAUEQEAAAAAAAAAAAAAAAAAAAAA/9oADAMBAAIRAxEAPwDOBEAkARgICCMJAEYCBQEYQgIwECgIgFwCIIOARLgEsIOhKEqWECQjZTkwkhSrVseqCQ1jWN1UK3mrcMB2zA+gKlVPE4D96JzArf8AnjsB89UGcxTC3U3udS0LSQW+RQU6wr0yDo7mFqeIrbJXJ5PAd67H8vms5e4dJz09Hcx1QV+F1Mjy0q8WZr3cPBPhctDZ187AUDsLoVde442lUDHaTz5Kxa4EAjmggYx/ZeoTlgP5bfJNY0f5fqpVq2GN8ggOEkIiEiAYQlGUMIBIQlGQkIQAkhGQhQQgjCEBG1AQCMJAiAQEAjAQhGECooXJQEChEEgCUIFAShKEoQKxkkAc9FLeI2XYXSzVB2BPsEdZuqA8Ppy7XofyVnhVCKs/3Wf8VFwYeNXNlSh7f8o+WiCNxPbZqWYbsd/tdofnCyq31/Qztc38TS33GnzhYE6boK7FsHbXaeTuqrcFuHUnGnU3H5Kdf8RU6RiZPQLP4zirasOY1wcNjBQTeL6GemHgajVROGeICSGVDpyQNx4VaBpvHi2Cr7Lhyq6oI0HVBrscrDKIVhbjwN8gqmpQmqxm8bq7DUApCEUJCEAwkIRQkhACSEcISEALoSldCCCAiCEIwgMIwganAgJoRhCEbQgIIoSAIgEHBEFwRAIOXJYXILXh9kvf2YfzCS5p6lO8NDxv/wAn1CdvaeshA3hRioPZaKkyHN83D5yszbOhwPdapo382u+iB64CwWPW2WrVaOpI8neIfmvQLgaLIcTU4rA/iY35Ej9EGBwmyohzs8F8ndXF5bM+G7QbE8l1xgtN7s0Q7qFbYXw41utTxdjBHqOaDzzh3h6tXeXtpuy/dcRlafInf0W4wjhu4Y0ipk30IcT5TotNWuBTbp6KhvsXcZAMII1LhuoyoXucwztBP1RVWlphwI77j3ChVMQ6lx+Sa/jSdgfNBYIYVLdYg7Zgk9pP5IaFa6/ux/iQP6oLsoU3aPe5s1GhrpOgMiORTpCBEJCNIgAoUZCFBBCMIQjCA2hGEIRtQE0JwIGowgIJylTLiABJOwQAK94Tog1iTybp7oLTBsNt4DajM1QfazT7Qrd+DWx3ptHkIVbe1slYFvr3Vm4B7ZHNBX3fBdN2tJxb23Cz9/w9Vo7tkdRqtU1zmbFS6WJA6PCDHcNuivB5tcNff6K0vKO4WZ44xys3EqFthrGmtl+I85WmZkhpnQNDRJP94LYOa5zWl7cri0FzZByuI1bPODIlBn3CP37/AL7rUWFTOxp6tj1VDeUMp7FWXD9bwlp3adPJBc1NWrK8Ut1p+Tx8wfqta8eFZXiwwafk8/Nv6IKazbL9eSvqY0VNhNKTJWssrPSSgor2yMSVl7+xqE6aBekXdIQsri1UatbHc/RBkjZQY1c75DzTGMNqUaWYNDz5+FvmBupd5JbI0LTMdfPqp1u8VGCdQRBlBicC4jqfHAqO8LjEANaAfRbpYjiPADQqCpTByzPkZWysqmam09WhA6QhIRJCgBIiSFAKRKkQQQjCEIwEBgI2oGpxqAwEQQhGEBBW3D1xkqwTGYRPfkqpqJpjZBr75pJDhuN1It7mR4fUKvwvFhVAa8gP2BOgf/VSalrB08JQYrG+Ibq5xZlpb1n0KdOPiOp5Z0GZ7jO+4aAdJ816EwCACZMAEwBJ6kDQT2Wdt8Hp0birXy/zKwaHOkkQOg5SQCfJWdOt3QSaGF02V3VwxvxXsFNz+ZYPu9vToFV//oF4aeHV3NJa7KGSNDLiBIPcH5qDi/G5ta4pfCNQFgcS1wBknYNI6KzxrD6eI2vw8xa2pkMtgkgHNA77+6Cl4Hw0sw6nLnF1QOf4iXRm2yg9gDCmUKr7d7QSCS08ozkDTLrA1lW7LYU2tZT+y1rWtHQAAAfJQ/t+GsA3xODdQZHI8tY5ILqwxMVho6CG6s6nw6666bafiWd4sqTVA6NA9yT+itbWmGNe0AAkGRAgyANpG4HXms7jFbNVceWYD0Aj6ILHA6Gy07XQFmMJuMsTv12bG5MCdQAN4+0rC/xYMBO52aOp6nsEA49iYYMrdz+XVZWpU5kpytVLiS4yTzVXjDSW6GEDd1iFMOyyJdoqO5xZ9vVDAJa46KPVwoZg4uMjXdWd5atexjxrlIQXbWCoyHCQRqEdKkGtDW7DZJbPBYI2hOFAiEokhQCUJCIoUCLly5BACMJsJwIDCcamwjagcCMIAjCAgjCAIwgIK5sOIC0BtUZ28j95vrzVMqHEcSvQ8ihbtyyQHOMyOu4AQeo0XNqiaTg8dNnDzamKtoO7SsHw1Z39WrNUtAA2a1gjvmGoXoFC1qAQ+tPYtDvmUGZ4mqttwKr6BrawXNjMwciouEcXW1Q5aVX4bif7Or4JPY7T3W0FID7RBHdrYVJe8EWVd4cacHc5JaHeYGiCdSu5PiEHmR94cp6+YXVyHDxAPA1B0Jaeqmi1AENmBpEdFEurcH7Wh/EJCCDUvS0amYEHy8voq21t/wCKrfCaQ0u8UjUNDYzae0DuF2J06upYadVo5TlqD11B9YVVwviJo4gwGWisDRg5hDnwWGWn8TQNOqD02lgFJrA3Lm7uJJPc8lQ4zgRb4mTHTf5rX0Xl2sCNOYPLUGNoMj0S1aIIgoPMSExc0czYWsx3h3d9MeY6rMuHJBhcYY+m4iDCXAr8yabtjsthdWbag8QVU7hpocC3SDKB3DK2VxY70VoqjFLUtyvHLdWVtUzNBQOoUqQoBKQpShQIkSlJCCAEYTYRgoHGpxqbajagdajCBqMIDCIIGo0BBTcMw41nxyG5+g7qNa25qODW7k/srdWOHCiwNb6nqeqCrxPCS63dToPdQcdns0cCNfnzWFrVsZtHaxcsB0JaHE+rYK9SfTUWuYQZ/h2pcVaZfe0xTcXeBgJMNj7wkgGVPe/LPxHS0uBaNG5QIgS3U6hFVqymiDB6gGIiT9EBPrF4BI5aQT579DAUSte1G6NBPbV0palT4Q/mSXENgZpJMeI6AZBPTeE1bmtXPhMDmRoB67lBErsqvMvos882R/sJUSzwd4rfFcJawPGQlriXlhyNnKQPFl13BhadmGBgOU5nxGZ0+sRqPTVMVLUsIg6dS5xnV2hGgG++u6DQYDeuNBpqRmgAgcjzk+cq2Y8OGipMOcHN/l6EaFvLyUllQjVvL7Tf0QWL6c7rK8RcP7vpjXmOq1FG4DxIRObIQeRm/ZJBcARoQdCO0IXYkwfeC0fGnA1OsfitbDuZbpI+qwdThFvJzvcoLa4rMqUyARsqzAcRBJZOoKq8Vw3+Hbo868pVbhLnMqZhr1QehFDKatq+doPNOFAhSSuJQkoOKRNiuCUUoIITgTQKcBQONTjU2CiaUDwRhNNKMFA6EQTYT9tRL3taN3EN90Gr4Sw2G/Fdu7RvZvX1WlLV1rbBjQ0bAAeyf+Ggr6+irK46q4ugquq33/JBEjoo13eCkORcdh9T2XYliIpaDV/Tp3P6KntqLq9TUkzq49AP2AgkWVoa7y55OXmevYfvRXzsoZlZDY20By94TYYGtgDTkuZSAHnv3QSaQkDnIBnrI3XXtrIlLq1oPTQ+XJSmvDggpGVDTdI9e6vKFw2qJBh4/eqh3NrOqga03aILwgh0t8L+nJ3kjpYlyeMp6H6KHb4kHiHj+iW5pZm/jHUfab+qC2FQOCxfFGCmk74jB4Dv2Kmfxb6Oxzt/3DzCn0sVp3DSx/MRqg8k4utC+mHDkqLDHhu69C4gwc0y6mdQfsnqOS8/xGwfTnwmOyCe/Hcp8P8A2rfD8ZZVG8HoVgjcQjp3M7TPKEHpEqPe1crCVU4G6sR49u+6kY7VimUGdoY4RVMnSVqKWItIBXndXclWVtiBDBqg1zSnGlMgo2lA8CjaU20o2lA60pxpTIKNpQPNKteGGZrulPUn2BKpwVZYBdCnc0nHYOAPkdPqg9VYxE8QNUbGqDjGIsoszVHZWj3cejRzKCNcGSVlsVx8CW0TJ2L+X+jr5qDjPET7jQeCnyaDqe7zz8tlVAoDLpWiwS2yUsx3qH/a3Qe5k+yzY/6W1dSyANGzGtb7CD80DTRJTtJkuSUG+ElSrSlAlAGKV/hUHuEToBPUkf1VVY4y13PK7odj5H9U9xhXy06bObjmPkNB8z8lk0G3bd8nJuqWuCydDEHs+y4x0Oo+altx0/eaD5SEFm5pB0RU7tzdiq9uNs5tcPIgp6liVI7ujzCCZWug4eIQeoUF7NZHuPqp1L4b9nt9whr4QTqw69kEW8HxqeV2rhq0/RZqrTnRw9CtG+jUp6kKmxSq1z5b0180FHdYDSfu0SqelhrKNUSNFpyVX4pbZmyNwgmsIjRVWPNlicwu8kZTuFMrW4eEHn1Sijo0fCP3zV7dYRDkFPD4CC2aU40plpTjSgeaUYKaBTjSgcBTgKaCMFA6CjBTTSjBQek8K8TirSyv/tGDb8Q2BHylZ/jWqXVWZvwn08Ww+SrOG8VbbVs9QEtLS2GxOpB5+Sd4ix1ty8ZGlrW7TEn2QVYRBNgopQTcJpZ69Idajfzn6LXV9Z7krJ4C7/2qP/0b89PqtdcN/NA6KHgA6qY2jsE4KM5fJOOESeglBg+Krv4ly4DZgDB6au+Z+Sp5S3FfM9zvxOJ9zKazIDlJKHMkzICzJCUBckLkBZk7TvXt+y5w9So2ZJKCVVxKo4Q57j6qKSkJSNKBSULlY2lmHKwOEaIMJd0zTfmCtbS4zAFTcWweWlZ2zqmm7KUFvdUxEqjqXYBIV3VdLCshcVPGfNBfNKcaUyCjaUD7SjaUy0pwFA8CjBTIKMFA8CiDk00ogUDsosyaBRZkDgKWU2HLsyCVaXGSox/4XNd7EH6L0O8pbxtuPI7LzLMvQuG70V7dkmXMHwn/AOkeE+rY9ig0FsQWtPUJrFvDRqHoxx+RUS0ufhk0zyMt7jdTcZ1tqp/w3/8AEoPI5SZkGZJKBwlDKHMhlAZKSUBckJQHKQuQShzIDJSByCUhKCbQxAtVra4xPNZuUmdBqb65D2d1gsUMVJCuhenKQVl8Rrw/VBoLKtnp+izN0PG7zU6yxHI0qPV8RJA3QWYKNpTQRAoHmlOApgOTgKB4FGHJkFHKB4ORByZDkQcgeDkocmcyIOQOZkuZNhy7MgczKxwPGnW1TMNWnR7eo7dxuFVSlzIPWoZc0m1KZB0lpH5diOYUXELp38HVadw149MhIWEwDiR9o/w+Jh+0wmAe4PJ3f3Wzu8VpXFpUqUjoWkOadHMdlMhw+uyDznMkJQgpJQGXJMyGUhKBZXEoJXEoFlJmSSklAuZJKGUkoFlJKQlNPuWjcoHSqXG7bmpdXFmBV95jTXCEFfSq6Qp9KroFW0Wl74bzRuJaY6INACiBQIggcBRgppqcCBwORgppqMIHAUoKAIigMFKCmwlCBzMulCFyA5XSgCVAWZSbPEX0s2QxnaWO7gqIuKBZXSkK5AuZJKRcUHEpCVx2SFB0pJSFKECShe8ASUqiYhsgZr3JeYalZh8/aK6yU7mgY/8AC0yNQgOBUuisGrighUsJYz7OiB2ENJlTkoQf/9k="/>
          <p:cNvSpPr>
            <a:spLocks noChangeAspect="1" noChangeArrowheads="1"/>
          </p:cNvSpPr>
          <p:nvPr/>
        </p:nvSpPr>
        <p:spPr bwMode="auto">
          <a:xfrm>
            <a:off x="74613" y="-9144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0" name="AutoShape 6" descr="data:image/jpg;base64,/9j/4AAQSkZJRgABAQAAAQABAAD/2wCEAAkGBhQQEBUUEBQUFBQVFBQUFRUUFA8UFBQUFRQVFBQUFBQXHCYeFxkjGRQUHy8gIycpLCwsFR4xNTAqNSYrLCkBCQoKBQUFDQUFDSkYEhgpKSkpKSkpKSkpKSkpKSkpKSkpKSkpKSkpKSkpKSkpKSkpKSkpKSkpKSkpKSkpKSkpKf/AABEIAMkA+wMBIgACEQEDEQH/xAAbAAABBQEBAAAAAAAAAAAAAAACAQMEBQYAB//EAD0QAAEDAgQEBAMGAwgDAQAAAAEAAhEDBAUSITEGQVFhInGBkROhwTJCUrHR8BQj4TNiY3KCorLxFSRzB//EABQBAQAAAAAAAAAAAAAAAAAAAAD/xAAUEQEAAAAAAAAAAAAAAAAAAAAA/9oADAMBAAIRAxEAPwDOBEAkARgICCMJAEYCBQEYQgIwECgIgFwCIIOARLgEsIOhKEqWECQjZTkwkhSrVseqCQ1jWN1UK3mrcMB2zA+gKlVPE4D96JzArf8AnjsB89UGcxTC3U3udS0LSQW+RQU6wr0yDo7mFqeIrbJXJ5PAd67H8vms5e4dJz09Hcx1QV+F1Mjy0q8WZr3cPBPhctDZ187AUDsLoVde442lUDHaTz5Kxa4EAjmggYx/ZeoTlgP5bfJNY0f5fqpVq2GN8ggOEkIiEiAYQlGUMIBIQlGQkIQAkhGQhQQgjCEBG1AQCMJAiAQEAjAQhGECooXJQEChEEgCUIFAShKEoQKxkkAc9FLeI2XYXSzVB2BPsEdZuqA8Ppy7XofyVnhVCKs/3Wf8VFwYeNXNlSh7f8o+WiCNxPbZqWYbsd/tdofnCyq31/Qztc38TS33GnzhYE6boK7FsHbXaeTuqrcFuHUnGnU3H5Kdf8RU6RiZPQLP4zirasOY1wcNjBQTeL6GemHgajVROGeICSGVDpyQNx4VaBpvHi2Cr7Lhyq6oI0HVBrscrDKIVhbjwN8gqmpQmqxm8bq7DUApCEUJCEAwkIRQkhACSEcISEALoSldCCCAiCEIwgMIwganAgJoRhCEbQgIIoSAIgEHBEFwRAIOXJYXILXh9kvf2YfzCS5p6lO8NDxv/wAn1CdvaeshA3hRioPZaKkyHN83D5yszbOhwPdapo382u+iB64CwWPW2WrVaOpI8neIfmvQLgaLIcTU4rA/iY35Ej9EGBwmyohzs8F8ndXF5bM+G7QbE8l1xgtN7s0Q7qFbYXw41utTxdjBHqOaDzzh3h6tXeXtpuy/dcRlafInf0W4wjhu4Y0ipk30IcT5TotNWuBTbp6KhvsXcZAMII1LhuoyoXucwztBP1RVWlphwI77j3ChVMQ6lx+Sa/jSdgfNBYIYVLdYg7Zgk9pP5IaFa6/ux/iQP6oLsoU3aPe5s1GhrpOgMiORTpCBEJCNIgAoUZCFBBCMIQjCA2hGEIRtQE0JwIGowgIJylTLiABJOwQAK94Tog1iTybp7oLTBsNt4DajM1QfazT7Qrd+DWx3ptHkIVbe1slYFvr3Vm4B7ZHNBX3fBdN2tJxb23Cz9/w9Vo7tkdRqtU1zmbFS6WJA6PCDHcNuivB5tcNff6K0vKO4WZ44xys3EqFthrGmtl+I85WmZkhpnQNDRJP94LYOa5zWl7cri0FzZByuI1bPODIlBn3CP37/AL7rUWFTOxp6tj1VDeUMp7FWXD9bwlp3adPJBc1NWrK8Ut1p+Tx8wfqta8eFZXiwwafk8/Nv6IKazbL9eSvqY0VNhNKTJWssrPSSgor2yMSVl7+xqE6aBekXdIQsri1UatbHc/RBkjZQY1c75DzTGMNqUaWYNDz5+FvmBupd5JbI0LTMdfPqp1u8VGCdQRBlBicC4jqfHAqO8LjEANaAfRbpYjiPADQqCpTByzPkZWysqmam09WhA6QhIRJCgBIiSFAKRKkQQQjCEIwEBgI2oGpxqAwEQQhGEBBW3D1xkqwTGYRPfkqpqJpjZBr75pJDhuN1It7mR4fUKvwvFhVAa8gP2BOgf/VSalrB08JQYrG+Ibq5xZlpb1n0KdOPiOp5Z0GZ7jO+4aAdJ816EwCACZMAEwBJ6kDQT2Wdt8Hp0birXy/zKwaHOkkQOg5SQCfJWdOt3QSaGF02V3VwxvxXsFNz+ZYPu9vToFV//oF4aeHV3NJa7KGSNDLiBIPcH5qDi/G5ta4pfCNQFgcS1wBknYNI6KzxrD6eI2vw8xa2pkMtgkgHNA77+6Cl4Hw0sw6nLnF1QOf4iXRm2yg9gDCmUKr7d7QSCS08ozkDTLrA1lW7LYU2tZT+y1rWtHQAAAfJQ/t+GsA3xODdQZHI8tY5ILqwxMVho6CG6s6nw6666bafiWd4sqTVA6NA9yT+itbWmGNe0AAkGRAgyANpG4HXms7jFbNVceWYD0Aj6ILHA6Gy07XQFmMJuMsTv12bG5MCdQAN4+0rC/xYMBO52aOp6nsEA49iYYMrdz+XVZWpU5kpytVLiS4yTzVXjDSW6GEDd1iFMOyyJdoqO5xZ9vVDAJa46KPVwoZg4uMjXdWd5atexjxrlIQXbWCoyHCQRqEdKkGtDW7DZJbPBYI2hOFAiEokhQCUJCIoUCLly5BACMJsJwIDCcamwjagcCMIAjCAgjCAIwgIK5sOIC0BtUZ28j95vrzVMqHEcSvQ8ihbtyyQHOMyOu4AQeo0XNqiaTg8dNnDzamKtoO7SsHw1Z39WrNUtAA2a1gjvmGoXoFC1qAQ+tPYtDvmUGZ4mqttwKr6BrawXNjMwciouEcXW1Q5aVX4bif7Or4JPY7T3W0FID7RBHdrYVJe8EWVd4cacHc5JaHeYGiCdSu5PiEHmR94cp6+YXVyHDxAPA1B0Jaeqmi1AENmBpEdFEurcH7Wh/EJCCDUvS0amYEHy8voq21t/wCKrfCaQ0u8UjUNDYzae0DuF2J06upYadVo5TlqD11B9YVVwviJo4gwGWisDRg5hDnwWGWn8TQNOqD02lgFJrA3Lm7uJJPc8lQ4zgRb4mTHTf5rX0Xl2sCNOYPLUGNoMj0S1aIIgoPMSExc0czYWsx3h3d9MeY6rMuHJBhcYY+m4iDCXAr8yabtjsthdWbag8QVU7hpocC3SDKB3DK2VxY70VoqjFLUtyvHLdWVtUzNBQOoUqQoBKQpShQIkSlJCCAEYTYRgoHGpxqbajagdajCBqMIDCIIGo0BBTcMw41nxyG5+g7qNa25qODW7k/srdWOHCiwNb6nqeqCrxPCS63dToPdQcdns0cCNfnzWFrVsZtHaxcsB0JaHE+rYK9SfTUWuYQZ/h2pcVaZfe0xTcXeBgJMNj7wkgGVPe/LPxHS0uBaNG5QIgS3U6hFVqymiDB6gGIiT9EBPrF4BI5aQT579DAUSte1G6NBPbV0palT4Q/mSXENgZpJMeI6AZBPTeE1bmtXPhMDmRoB67lBErsqvMvos882R/sJUSzwd4rfFcJawPGQlriXlhyNnKQPFl13BhadmGBgOU5nxGZ0+sRqPTVMVLUsIg6dS5xnV2hGgG++u6DQYDeuNBpqRmgAgcjzk+cq2Y8OGipMOcHN/l6EaFvLyUllQjVvL7Tf0QWL6c7rK8RcP7vpjXmOq1FG4DxIRObIQeRm/ZJBcARoQdCO0IXYkwfeC0fGnA1OsfitbDuZbpI+qwdThFvJzvcoLa4rMqUyARsqzAcRBJZOoKq8Vw3+Hbo868pVbhLnMqZhr1QehFDKatq+doPNOFAhSSuJQkoOKRNiuCUUoIITgTQKcBQONTjU2CiaUDwRhNNKMFA6EQTYT9tRL3taN3EN90Gr4Sw2G/Fdu7RvZvX1WlLV1rbBjQ0bAAeyf+Ggr6+irK46q4ugquq33/JBEjoo13eCkORcdh9T2XYliIpaDV/Tp3P6KntqLq9TUkzq49AP2AgkWVoa7y55OXmevYfvRXzsoZlZDY20By94TYYGtgDTkuZSAHnv3QSaQkDnIBnrI3XXtrIlLq1oPTQ+XJSmvDggpGVDTdI9e6vKFw2qJBh4/eqh3NrOqga03aILwgh0t8L+nJ3kjpYlyeMp6H6KHb4kHiHj+iW5pZm/jHUfab+qC2FQOCxfFGCmk74jB4Dv2Kmfxb6Oxzt/3DzCn0sVp3DSx/MRqg8k4utC+mHDkqLDHhu69C4gwc0y6mdQfsnqOS8/xGwfTnwmOyCe/Hcp8P8A2rfD8ZZVG8HoVgjcQjp3M7TPKEHpEqPe1crCVU4G6sR49u+6kY7VimUGdoY4RVMnSVqKWItIBXndXclWVtiBDBqg1zSnGlMgo2lA8CjaU20o2lA60pxpTIKNpQPNKteGGZrulPUn2BKpwVZYBdCnc0nHYOAPkdPqg9VYxE8QNUbGqDjGIsoszVHZWj3cejRzKCNcGSVlsVx8CW0TJ2L+X+jr5qDjPET7jQeCnyaDqe7zz8tlVAoDLpWiwS2yUsx3qH/a3Qe5k+yzY/6W1dSyANGzGtb7CD80DTRJTtJkuSUG+ElSrSlAlAGKV/hUHuEToBPUkf1VVY4y13PK7odj5H9U9xhXy06bObjmPkNB8z8lk0G3bd8nJuqWuCydDEHs+y4x0Oo+altx0/eaD5SEFm5pB0RU7tzdiq9uNs5tcPIgp6liVI7ujzCCZWug4eIQeoUF7NZHuPqp1L4b9nt9whr4QTqw69kEW8HxqeV2rhq0/RZqrTnRw9CtG+jUp6kKmxSq1z5b0180FHdYDSfu0SqelhrKNUSNFpyVX4pbZmyNwgmsIjRVWPNlicwu8kZTuFMrW4eEHn1Sijo0fCP3zV7dYRDkFPD4CC2aU40plpTjSgeaUYKaBTjSgcBTgKaCMFA6CjBTTSjBQek8K8TirSyv/tGDb8Q2BHylZ/jWqXVWZvwn08Ww+SrOG8VbbVs9QEtLS2GxOpB5+Sd4ix1ty8ZGlrW7TEn2QVYRBNgopQTcJpZ69Idajfzn6LXV9Z7krJ4C7/2qP/0b89PqtdcN/NA6KHgA6qY2jsE4KM5fJOOESeglBg+Krv4ly4DZgDB6au+Z+Sp5S3FfM9zvxOJ9zKazIDlJKHMkzICzJCUBckLkBZk7TvXt+y5w9So2ZJKCVVxKo4Q57j6qKSkJSNKBSULlY2lmHKwOEaIMJd0zTfmCtbS4zAFTcWweWlZ2zqmm7KUFvdUxEqjqXYBIV3VdLCshcVPGfNBfNKcaUyCjaUD7SjaUy0pwFA8CjBTIKMFA8CiDk00ogUDsosyaBRZkDgKWU2HLsyCVaXGSox/4XNd7EH6L0O8pbxtuPI7LzLMvQuG70V7dkmXMHwn/AOkeE+rY9ig0FsQWtPUJrFvDRqHoxx+RUS0ufhk0zyMt7jdTcZ1tqp/w3/8AEoPI5SZkGZJKBwlDKHMhlAZKSUBckJQHKQuQShzIDJSByCUhKCbQxAtVra4xPNZuUmdBqb65D2d1gsUMVJCuhenKQVl8Rrw/VBoLKtnp+izN0PG7zU6yxHI0qPV8RJA3QWYKNpTQRAoHmlOApgOTgKB4FGHJkFHKB4ORByZDkQcgeDkocmcyIOQOZkuZNhy7MgczKxwPGnW1TMNWnR7eo7dxuFVSlzIPWoZc0m1KZB0lpH5diOYUXELp38HVadw149MhIWEwDiR9o/w+Jh+0wmAe4PJ3f3Wzu8VpXFpUqUjoWkOadHMdlMhw+uyDznMkJQgpJQGXJMyGUhKBZXEoJXEoFlJmSSklAuZJKGUkoFlJKQlNPuWjcoHSqXG7bmpdXFmBV95jTXCEFfSq6Qp9KroFW0Wl74bzRuJaY6INACiBQIggcBRgppqcCBwORgppqMIHAUoKAIigMFKCmwlCBzMulCFyA5XSgCVAWZSbPEX0s2QxnaWO7gqIuKBZXSkK5AuZJKRcUHEpCVx2SFB0pJSFKECShe8ASUqiYhsgZr3JeYalZh8/aK6yU7mgY/8AC0yNQgOBUuisGrighUsJYz7OiB2ENJlTkoQf/9k="/>
          <p:cNvSpPr>
            <a:spLocks noChangeAspect="1" noChangeArrowheads="1"/>
          </p:cNvSpPr>
          <p:nvPr/>
        </p:nvSpPr>
        <p:spPr bwMode="auto">
          <a:xfrm>
            <a:off x="74613" y="-9144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14" name="Picture 10" descr="http://akvis.com/img/examples/coloriage/lily-gallery/lily-bw.jpg"/>
          <p:cNvPicPr>
            <a:picLocks noChangeAspect="1" noChangeArrowheads="1"/>
          </p:cNvPicPr>
          <p:nvPr/>
        </p:nvPicPr>
        <p:blipFill>
          <a:blip r:embed="rId3" cstate="print"/>
          <a:srcRect/>
          <a:stretch>
            <a:fillRect/>
          </a:stretch>
        </p:blipFill>
        <p:spPr bwMode="auto">
          <a:xfrm>
            <a:off x="4724400" y="3352800"/>
            <a:ext cx="3810000" cy="3048001"/>
          </a:xfrm>
          <a:prstGeom prst="rect">
            <a:avLst/>
          </a:prstGeom>
          <a:noFill/>
        </p:spPr>
      </p:pic>
    </p:spTree>
    <p:extLst>
      <p:ext uri="{BB962C8B-B14F-4D97-AF65-F5344CB8AC3E}">
        <p14:creationId xmlns:p14="http://schemas.microsoft.com/office/powerpoint/2010/main" xmlns="" val="1515869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371600"/>
            <a:ext cx="8229600" cy="4525963"/>
          </a:xfrm>
        </p:spPr>
        <p:txBody>
          <a:bodyPr>
            <a:normAutofit/>
          </a:bodyPr>
          <a:lstStyle/>
          <a:p>
            <a:pPr>
              <a:buNone/>
            </a:pPr>
            <a:endParaRPr lang="en-US" dirty="0" smtClean="0"/>
          </a:p>
          <a:p>
            <a:pPr>
              <a:buFont typeface="Wingdings" pitchFamily="2" charset="2"/>
              <a:buChar char="v"/>
            </a:pPr>
            <a:r>
              <a:rPr lang="en-US" sz="2800" dirty="0" smtClean="0"/>
              <a:t>Routine prenatal care</a:t>
            </a:r>
          </a:p>
          <a:p>
            <a:pPr>
              <a:buFont typeface="Wingdings" pitchFamily="2" charset="2"/>
              <a:buChar char="v"/>
            </a:pPr>
            <a:endParaRPr lang="en-US" sz="2800" dirty="0" smtClean="0"/>
          </a:p>
          <a:p>
            <a:pPr>
              <a:buFont typeface="Wingdings" pitchFamily="2" charset="2"/>
              <a:buChar char="v"/>
            </a:pPr>
            <a:r>
              <a:rPr lang="en-US" sz="2800" dirty="0" err="1" smtClean="0"/>
              <a:t>Intrapartum</a:t>
            </a:r>
            <a:r>
              <a:rPr lang="en-US" sz="2800" dirty="0" smtClean="0"/>
              <a:t> management and </a:t>
            </a:r>
          </a:p>
          <a:p>
            <a:r>
              <a:rPr lang="en-US" sz="2800" dirty="0" smtClean="0"/>
              <a:t>development of a birth plan</a:t>
            </a:r>
          </a:p>
          <a:p>
            <a:pPr>
              <a:buFont typeface="Wingdings" pitchFamily="2" charset="2"/>
              <a:buChar char="v"/>
            </a:pPr>
            <a:endParaRPr lang="en-US" sz="2800" dirty="0" smtClean="0"/>
          </a:p>
          <a:p>
            <a:pPr>
              <a:buFont typeface="Wingdings" pitchFamily="2" charset="2"/>
              <a:buChar char="v"/>
            </a:pPr>
            <a:r>
              <a:rPr lang="en-US" sz="2800" dirty="0" smtClean="0"/>
              <a:t>Plans for resuscitation</a:t>
            </a:r>
            <a:r>
              <a:rPr lang="en-US" sz="2800" dirty="0"/>
              <a:t> </a:t>
            </a:r>
            <a:r>
              <a:rPr lang="en-US" sz="2800" dirty="0" smtClean="0"/>
              <a:t>and NICU care</a:t>
            </a:r>
          </a:p>
          <a:p>
            <a:pPr>
              <a:buFont typeface="Wingdings" pitchFamily="2" charset="2"/>
              <a:buChar char="v"/>
            </a:pPr>
            <a:endParaRPr lang="en-US" sz="2800" dirty="0" smtClean="0"/>
          </a:p>
          <a:p>
            <a:pPr>
              <a:buFont typeface="Wingdings" pitchFamily="2" charset="2"/>
              <a:buChar char="v"/>
            </a:pPr>
            <a:r>
              <a:rPr lang="en-US" sz="2800" dirty="0" smtClean="0"/>
              <a:t>Plans for discharge and subsequent follow-up</a:t>
            </a:r>
          </a:p>
        </p:txBody>
      </p:sp>
      <p:sp>
        <p:nvSpPr>
          <p:cNvPr id="3" name="Title 2"/>
          <p:cNvSpPr>
            <a:spLocks noGrp="1"/>
          </p:cNvSpPr>
          <p:nvPr>
            <p:ph type="title"/>
          </p:nvPr>
        </p:nvSpPr>
        <p:spPr>
          <a:xfrm>
            <a:off x="533398" y="152400"/>
            <a:ext cx="8153401" cy="1066800"/>
          </a:xfrm>
        </p:spPr>
        <p:txBody>
          <a:bodyPr>
            <a:normAutofit/>
          </a:bodyPr>
          <a:lstStyle/>
          <a:p>
            <a:r>
              <a:rPr lang="en-US" sz="3200" dirty="0" smtClean="0"/>
              <a:t>Aspects of </a:t>
            </a:r>
            <a:br>
              <a:rPr lang="en-US" sz="3200" dirty="0" smtClean="0"/>
            </a:br>
            <a:r>
              <a:rPr lang="en-US" sz="3200" dirty="0" smtClean="0"/>
              <a:t>Perinatal Palliative Care</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132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0200"/>
            <a:ext cx="8229600" cy="4876800"/>
          </a:xfrm>
        </p:spPr>
        <p:txBody>
          <a:bodyPr>
            <a:normAutofit fontScale="92500" lnSpcReduction="10000"/>
          </a:bodyPr>
          <a:lstStyle/>
          <a:p>
            <a:pPr>
              <a:buFont typeface="Wingdings" pitchFamily="2" charset="2"/>
              <a:buChar char="v"/>
            </a:pPr>
            <a:r>
              <a:rPr lang="en-US" sz="2800" dirty="0" smtClean="0"/>
              <a:t>Stillborn infants</a:t>
            </a:r>
          </a:p>
          <a:p>
            <a:pPr>
              <a:buFont typeface="Wingdings" pitchFamily="2" charset="2"/>
              <a:buChar char="v"/>
            </a:pPr>
            <a:endParaRPr lang="en-US" sz="2800" dirty="0" smtClean="0"/>
          </a:p>
          <a:p>
            <a:pPr>
              <a:buFont typeface="Wingdings" pitchFamily="2" charset="2"/>
              <a:buChar char="v"/>
            </a:pPr>
            <a:r>
              <a:rPr lang="en-US" sz="2800" dirty="0" smtClean="0"/>
              <a:t>Infants at the limits of viability</a:t>
            </a:r>
          </a:p>
          <a:p>
            <a:pPr>
              <a:buFont typeface="Wingdings" pitchFamily="2" charset="2"/>
              <a:buChar char="v"/>
            </a:pPr>
            <a:endParaRPr lang="en-US" sz="2800" dirty="0" smtClean="0"/>
          </a:p>
          <a:p>
            <a:pPr>
              <a:buFont typeface="Wingdings" pitchFamily="2" charset="2"/>
              <a:buChar char="v"/>
            </a:pPr>
            <a:r>
              <a:rPr lang="en-US" sz="2800" dirty="0" smtClean="0"/>
              <a:t>Infants with lethal birth defects/anomalies</a:t>
            </a:r>
          </a:p>
          <a:p>
            <a:pPr>
              <a:buFont typeface="Wingdings" pitchFamily="2" charset="2"/>
              <a:buChar char="v"/>
            </a:pPr>
            <a:endParaRPr lang="en-US" sz="2800" dirty="0" smtClean="0"/>
          </a:p>
          <a:p>
            <a:pPr>
              <a:buFont typeface="Wingdings" pitchFamily="2" charset="2"/>
              <a:buChar char="v"/>
            </a:pPr>
            <a:r>
              <a:rPr lang="en-US" sz="2800" dirty="0" smtClean="0"/>
              <a:t>Infants with significant but non-lethal anomalies and/or life-limiting conditions</a:t>
            </a:r>
          </a:p>
          <a:p>
            <a:pPr>
              <a:buFont typeface="Wingdings" pitchFamily="2" charset="2"/>
              <a:buChar char="v"/>
            </a:pPr>
            <a:endParaRPr lang="en-US" sz="2800" dirty="0" smtClean="0"/>
          </a:p>
          <a:p>
            <a:pPr>
              <a:buFont typeface="Wingdings" pitchFamily="2" charset="2"/>
              <a:buChar char="v"/>
            </a:pPr>
            <a:r>
              <a:rPr lang="en-US" sz="2800" dirty="0" smtClean="0"/>
              <a:t>Infants unresponsive to ongoing intensive care, </a:t>
            </a:r>
          </a:p>
          <a:p>
            <a:r>
              <a:rPr lang="en-US" sz="2800" dirty="0" smtClean="0"/>
              <a:t>or for whom such care is more burdensome than beneficial</a:t>
            </a:r>
          </a:p>
          <a:p>
            <a:endParaRPr lang="en-US" dirty="0" smtClean="0"/>
          </a:p>
          <a:p>
            <a:endParaRPr lang="en-US" dirty="0" smtClean="0"/>
          </a:p>
          <a:p>
            <a:pPr>
              <a:buNone/>
            </a:pPr>
            <a:endParaRPr lang="en-US" dirty="0" smtClean="0"/>
          </a:p>
        </p:txBody>
      </p:sp>
      <p:sp>
        <p:nvSpPr>
          <p:cNvPr id="3" name="Title 2"/>
          <p:cNvSpPr>
            <a:spLocks noGrp="1"/>
          </p:cNvSpPr>
          <p:nvPr>
            <p:ph type="title"/>
          </p:nvPr>
        </p:nvSpPr>
        <p:spPr>
          <a:xfrm>
            <a:off x="1676400" y="228600"/>
            <a:ext cx="5562600" cy="990600"/>
          </a:xfrm>
        </p:spPr>
        <p:txBody>
          <a:bodyPr>
            <a:noAutofit/>
          </a:bodyPr>
          <a:lstStyle/>
          <a:p>
            <a:r>
              <a:rPr lang="en-US" sz="3200" dirty="0" smtClean="0"/>
              <a:t>Candidates for Palliative Care</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645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a:buFont typeface="Wingdings" pitchFamily="2" charset="2"/>
              <a:buChar char="v"/>
            </a:pPr>
            <a:r>
              <a:rPr lang="en-US" sz="2800" dirty="0" smtClean="0"/>
              <a:t>Genetic/metabolic syndromes</a:t>
            </a:r>
          </a:p>
          <a:p>
            <a:pPr>
              <a:buFont typeface="Wingdings" pitchFamily="2" charset="2"/>
              <a:buChar char="v"/>
            </a:pPr>
            <a:endParaRPr lang="en-US" sz="2800" dirty="0" smtClean="0"/>
          </a:p>
          <a:p>
            <a:pPr>
              <a:buFont typeface="Wingdings" pitchFamily="2" charset="2"/>
              <a:buChar char="v"/>
            </a:pPr>
            <a:r>
              <a:rPr lang="en-US" sz="2800" dirty="0" smtClean="0"/>
              <a:t>Renal anomalies</a:t>
            </a:r>
          </a:p>
          <a:p>
            <a:pPr>
              <a:buFont typeface="Wingdings" pitchFamily="2" charset="2"/>
              <a:buChar char="v"/>
            </a:pPr>
            <a:endParaRPr lang="en-US" sz="2800" dirty="0" smtClean="0"/>
          </a:p>
          <a:p>
            <a:pPr>
              <a:buFont typeface="Wingdings" pitchFamily="2" charset="2"/>
              <a:buChar char="v"/>
            </a:pPr>
            <a:r>
              <a:rPr lang="en-US" sz="2800" dirty="0" smtClean="0"/>
              <a:t>CNS abnormalities, neuromuscular diseases</a:t>
            </a:r>
          </a:p>
          <a:p>
            <a:pPr>
              <a:buFont typeface="Wingdings" pitchFamily="2" charset="2"/>
              <a:buChar char="v"/>
            </a:pPr>
            <a:endParaRPr lang="en-US" sz="2800" dirty="0" smtClean="0"/>
          </a:p>
          <a:p>
            <a:pPr>
              <a:buFont typeface="Wingdings" pitchFamily="2" charset="2"/>
              <a:buChar char="v"/>
            </a:pPr>
            <a:r>
              <a:rPr lang="en-US" sz="2800" dirty="0" smtClean="0"/>
              <a:t>Cardiac disease</a:t>
            </a:r>
          </a:p>
          <a:p>
            <a:pPr>
              <a:buFont typeface="Wingdings" pitchFamily="2" charset="2"/>
              <a:buChar char="v"/>
            </a:pPr>
            <a:endParaRPr lang="en-US" sz="2800" dirty="0" smtClean="0"/>
          </a:p>
          <a:p>
            <a:pPr>
              <a:buFont typeface="Wingdings" pitchFamily="2" charset="2"/>
              <a:buChar char="v"/>
            </a:pPr>
            <a:r>
              <a:rPr lang="en-US" sz="2800" dirty="0" smtClean="0"/>
              <a:t>Structural anomalies</a:t>
            </a:r>
          </a:p>
          <a:p>
            <a:endParaRPr lang="en-US"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2"/>
          <p:cNvSpPr txBox="1">
            <a:spLocks/>
          </p:cNvSpPr>
          <p:nvPr/>
        </p:nvSpPr>
        <p:spPr>
          <a:xfrm>
            <a:off x="1676400" y="228600"/>
            <a:ext cx="5562600" cy="990600"/>
          </a:xfrm>
          <a:prstGeom prst="rect">
            <a:avLst/>
          </a:prstGeom>
          <a:solidFill>
            <a:schemeClr val="tx1"/>
          </a:solidFill>
          <a:ln w="76200" cmpd="thinThick">
            <a:solidFill>
              <a:schemeClr val="tx1"/>
            </a:solidFill>
            <a:miter lim="800000"/>
          </a:ln>
        </p:spPr>
        <p:txBody>
          <a:bodyPr vert="horz" lIns="91440" tIns="45720" rIns="91440" bIns="45720" rtlCol="0" anchor="ctr" anchorCtr="0">
            <a:no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sz="3200" smtClean="0"/>
              <a:t>Candidates for Palliative Care</a:t>
            </a:r>
            <a:endParaRPr lang="en-US" sz="3200" dirty="0"/>
          </a:p>
        </p:txBody>
      </p:sp>
    </p:spTree>
    <p:extLst>
      <p:ext uri="{BB962C8B-B14F-4D97-AF65-F5344CB8AC3E}">
        <p14:creationId xmlns:p14="http://schemas.microsoft.com/office/powerpoint/2010/main" xmlns="" val="2920942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2020824"/>
            <a:ext cx="8229600" cy="4075176"/>
          </a:xfrm>
        </p:spPr>
        <p:txBody>
          <a:bodyPr>
            <a:normAutofit fontScale="92500" lnSpcReduction="10000"/>
          </a:bodyPr>
          <a:lstStyle/>
          <a:p>
            <a:pPr>
              <a:buFont typeface="Wingdings" pitchFamily="2" charset="2"/>
              <a:buChar char="v"/>
            </a:pPr>
            <a:r>
              <a:rPr lang="en-US" sz="2800" dirty="0" smtClean="0"/>
              <a:t>Severe brain injury</a:t>
            </a:r>
          </a:p>
          <a:p>
            <a:pPr>
              <a:buFont typeface="Wingdings" pitchFamily="2" charset="2"/>
              <a:buChar char="v"/>
            </a:pPr>
            <a:endParaRPr lang="en-US" sz="2800" dirty="0" smtClean="0"/>
          </a:p>
          <a:p>
            <a:pPr>
              <a:buFont typeface="Wingdings" pitchFamily="2" charset="2"/>
              <a:buChar char="v"/>
            </a:pPr>
            <a:r>
              <a:rPr lang="en-US" sz="2800" dirty="0" smtClean="0"/>
              <a:t>Overwhelming sepsis</a:t>
            </a:r>
          </a:p>
          <a:p>
            <a:pPr>
              <a:buFont typeface="Wingdings" pitchFamily="2" charset="2"/>
              <a:buChar char="v"/>
            </a:pPr>
            <a:endParaRPr lang="en-US" sz="2800" dirty="0" smtClean="0"/>
          </a:p>
          <a:p>
            <a:pPr>
              <a:buFont typeface="Wingdings" pitchFamily="2" charset="2"/>
              <a:buChar char="v"/>
            </a:pPr>
            <a:r>
              <a:rPr lang="en-US" sz="2800" dirty="0" smtClean="0"/>
              <a:t>NEC and short gut</a:t>
            </a:r>
          </a:p>
          <a:p>
            <a:pPr>
              <a:buFont typeface="Wingdings" pitchFamily="2" charset="2"/>
              <a:buChar char="v"/>
            </a:pPr>
            <a:endParaRPr lang="en-US" sz="2800" dirty="0" smtClean="0"/>
          </a:p>
          <a:p>
            <a:pPr>
              <a:buFont typeface="Wingdings" pitchFamily="2" charset="2"/>
              <a:buChar char="v"/>
            </a:pPr>
            <a:r>
              <a:rPr lang="en-US" sz="2800" dirty="0" smtClean="0"/>
              <a:t>Severe lung disease</a:t>
            </a:r>
          </a:p>
          <a:p>
            <a:pPr>
              <a:buFont typeface="Wingdings" pitchFamily="2" charset="2"/>
              <a:buChar char="v"/>
            </a:pPr>
            <a:endParaRPr lang="en-US" sz="2800" dirty="0" smtClean="0"/>
          </a:p>
          <a:p>
            <a:pPr>
              <a:buFont typeface="Wingdings" pitchFamily="2" charset="2"/>
              <a:buChar char="v"/>
            </a:pPr>
            <a:r>
              <a:rPr lang="en-US" sz="2800" dirty="0" smtClean="0"/>
              <a:t>Unable to wean from ECMO</a:t>
            </a:r>
          </a:p>
          <a:p>
            <a:endParaRPr lang="en-US" dirty="0" smtClean="0"/>
          </a:p>
          <a:p>
            <a:endParaRPr lang="en-US"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2"/>
          <p:cNvSpPr txBox="1">
            <a:spLocks/>
          </p:cNvSpPr>
          <p:nvPr/>
        </p:nvSpPr>
        <p:spPr>
          <a:xfrm>
            <a:off x="1676400" y="228600"/>
            <a:ext cx="5562600" cy="990600"/>
          </a:xfrm>
          <a:prstGeom prst="rect">
            <a:avLst/>
          </a:prstGeom>
          <a:solidFill>
            <a:schemeClr val="tx1"/>
          </a:solidFill>
          <a:ln w="76200" cmpd="thinThick">
            <a:solidFill>
              <a:schemeClr val="tx1"/>
            </a:solidFill>
            <a:miter lim="800000"/>
          </a:ln>
        </p:spPr>
        <p:txBody>
          <a:bodyPr vert="horz" lIns="91440" tIns="45720" rIns="91440" bIns="45720" rtlCol="0" anchor="ctr" anchorCtr="0">
            <a:no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sz="3200" smtClean="0"/>
              <a:t>Candidates for Palliative Care</a:t>
            </a:r>
            <a:endParaRPr lang="en-US" sz="3200" dirty="0"/>
          </a:p>
        </p:txBody>
      </p:sp>
    </p:spTree>
    <p:extLst>
      <p:ext uri="{BB962C8B-B14F-4D97-AF65-F5344CB8AC3E}">
        <p14:creationId xmlns:p14="http://schemas.microsoft.com/office/powerpoint/2010/main" xmlns="" val="3532198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7237"/>
            <a:ext cx="8229600" cy="4525963"/>
          </a:xfrm>
        </p:spPr>
        <p:txBody>
          <a:bodyPr>
            <a:normAutofit/>
          </a:bodyPr>
          <a:lstStyle/>
          <a:p>
            <a:pPr>
              <a:buFont typeface="Wingdings" pitchFamily="2" charset="2"/>
              <a:buChar char="v"/>
            </a:pPr>
            <a:r>
              <a:rPr lang="en-US" sz="2800" dirty="0" smtClean="0"/>
              <a:t>Certainty of diagnosis</a:t>
            </a:r>
          </a:p>
          <a:p>
            <a:pPr>
              <a:buFont typeface="Wingdings" pitchFamily="2" charset="2"/>
              <a:buChar char="v"/>
            </a:pPr>
            <a:endParaRPr lang="en-US" sz="2800" dirty="0" smtClean="0"/>
          </a:p>
          <a:p>
            <a:pPr>
              <a:buFont typeface="Wingdings" pitchFamily="2" charset="2"/>
              <a:buChar char="v"/>
            </a:pPr>
            <a:r>
              <a:rPr lang="en-US" sz="2800" dirty="0" smtClean="0"/>
              <a:t>Certainty of prognosis</a:t>
            </a:r>
          </a:p>
          <a:p>
            <a:pPr lvl="1"/>
            <a:r>
              <a:rPr lang="en-US" sz="2800" dirty="0" smtClean="0"/>
              <a:t>Mortality </a:t>
            </a:r>
            <a:r>
              <a:rPr lang="en-US" sz="2800" dirty="0" smtClean="0">
                <a:sym typeface="Wingdings" pitchFamily="2" charset="2"/>
              </a:rPr>
              <a:t> potential lifespan</a:t>
            </a:r>
            <a:endParaRPr lang="en-US" sz="2800" dirty="0" smtClean="0"/>
          </a:p>
          <a:p>
            <a:pPr lvl="1"/>
            <a:r>
              <a:rPr lang="en-US" sz="2800" dirty="0" smtClean="0"/>
              <a:t>Morbidity </a:t>
            </a:r>
            <a:r>
              <a:rPr lang="en-US" sz="2800" dirty="0" smtClean="0">
                <a:sym typeface="Wingdings" pitchFamily="2" charset="2"/>
              </a:rPr>
              <a:t> quality of life</a:t>
            </a:r>
            <a:endParaRPr lang="en-US" sz="2800" dirty="0">
              <a:sym typeface="Wingdings" pitchFamily="2" charset="2"/>
            </a:endParaRPr>
          </a:p>
          <a:p>
            <a:pPr lvl="1">
              <a:buFont typeface="Arial" pitchFamily="34" charset="0"/>
              <a:buChar char="•"/>
            </a:pPr>
            <a:endParaRPr lang="en-US" sz="2800" dirty="0" smtClean="0"/>
          </a:p>
          <a:p>
            <a:pPr>
              <a:buFont typeface="Wingdings" pitchFamily="2" charset="2"/>
              <a:buChar char="v"/>
            </a:pPr>
            <a:r>
              <a:rPr lang="en-US" sz="2800" dirty="0" smtClean="0"/>
              <a:t>Meaning of that prognosis to the family</a:t>
            </a:r>
          </a:p>
          <a:p>
            <a:pPr>
              <a:buNone/>
            </a:pPr>
            <a:endParaRPr lang="en-US" sz="2800" dirty="0" smtClean="0"/>
          </a:p>
        </p:txBody>
      </p:sp>
      <p:sp>
        <p:nvSpPr>
          <p:cNvPr id="3" name="Title 2"/>
          <p:cNvSpPr>
            <a:spLocks noGrp="1"/>
          </p:cNvSpPr>
          <p:nvPr>
            <p:ph type="title"/>
          </p:nvPr>
        </p:nvSpPr>
        <p:spPr>
          <a:xfrm>
            <a:off x="1905000" y="137160"/>
            <a:ext cx="5029200" cy="1005840"/>
          </a:xfrm>
        </p:spPr>
        <p:txBody>
          <a:bodyPr>
            <a:noAutofit/>
          </a:bodyPr>
          <a:lstStyle/>
          <a:p>
            <a:r>
              <a:rPr lang="en-US" sz="3200" dirty="0" smtClean="0"/>
              <a:t>Important Considerations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7044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524000"/>
            <a:ext cx="8229600" cy="4525963"/>
          </a:xfrm>
        </p:spPr>
        <p:txBody>
          <a:bodyPr/>
          <a:lstStyle/>
          <a:p>
            <a:pPr>
              <a:buNone/>
            </a:pPr>
            <a:endParaRPr lang="en-US" dirty="0" smtClean="0"/>
          </a:p>
          <a:p>
            <a:pPr>
              <a:buFont typeface="Wingdings" pitchFamily="2" charset="2"/>
              <a:buChar char="v"/>
            </a:pPr>
            <a:r>
              <a:rPr lang="en-US" sz="2800" dirty="0" smtClean="0"/>
              <a:t>Accurate and consistent information</a:t>
            </a:r>
          </a:p>
          <a:p>
            <a:pPr>
              <a:buFont typeface="Wingdings" pitchFamily="2" charset="2"/>
              <a:buChar char="v"/>
            </a:pPr>
            <a:endParaRPr lang="en-US" sz="2800" dirty="0" smtClean="0"/>
          </a:p>
          <a:p>
            <a:pPr>
              <a:buFont typeface="Wingdings" pitchFamily="2" charset="2"/>
              <a:buChar char="v"/>
            </a:pPr>
            <a:r>
              <a:rPr lang="en-US" sz="2800" dirty="0" smtClean="0"/>
              <a:t>Balance honesty with hope</a:t>
            </a:r>
          </a:p>
          <a:p>
            <a:pPr>
              <a:buFont typeface="Wingdings" pitchFamily="2" charset="2"/>
              <a:buChar char="v"/>
            </a:pPr>
            <a:endParaRPr lang="en-US" sz="2800" dirty="0" smtClean="0"/>
          </a:p>
          <a:p>
            <a:pPr>
              <a:buFont typeface="Wingdings" pitchFamily="2" charset="2"/>
              <a:buChar char="v"/>
            </a:pPr>
            <a:r>
              <a:rPr lang="en-US" sz="2800" dirty="0" smtClean="0"/>
              <a:t>Joint decision-making</a:t>
            </a:r>
          </a:p>
          <a:p>
            <a:pPr>
              <a:buFont typeface="Wingdings" pitchFamily="2" charset="2"/>
              <a:buChar char="v"/>
            </a:pPr>
            <a:endParaRPr lang="en-US" sz="2800" dirty="0" smtClean="0"/>
          </a:p>
          <a:p>
            <a:pPr>
              <a:buFont typeface="Wingdings" pitchFamily="2" charset="2"/>
              <a:buChar char="v"/>
            </a:pPr>
            <a:r>
              <a:rPr lang="en-US" sz="2800" dirty="0" smtClean="0"/>
              <a:t>Trial of therapy may be reasonable</a:t>
            </a:r>
            <a:endParaRPr lang="en-US" sz="2800" dirty="0"/>
          </a:p>
        </p:txBody>
      </p:sp>
      <p:sp>
        <p:nvSpPr>
          <p:cNvPr id="3" name="Title 2"/>
          <p:cNvSpPr>
            <a:spLocks noGrp="1"/>
          </p:cNvSpPr>
          <p:nvPr>
            <p:ph type="title"/>
          </p:nvPr>
        </p:nvSpPr>
        <p:spPr>
          <a:xfrm>
            <a:off x="1295400" y="152400"/>
            <a:ext cx="6248400" cy="1066800"/>
          </a:xfrm>
        </p:spPr>
        <p:txBody>
          <a:bodyPr>
            <a:noAutofit/>
          </a:bodyPr>
          <a:lstStyle/>
          <a:p>
            <a:r>
              <a:rPr lang="en-US" sz="3200" dirty="0" smtClean="0"/>
              <a:t>Care of the </a:t>
            </a:r>
            <a:br>
              <a:rPr lang="en-US" sz="3200" dirty="0" smtClean="0"/>
            </a:br>
            <a:r>
              <a:rPr lang="en-US" sz="3200" dirty="0" err="1" smtClean="0"/>
              <a:t>Periviable</a:t>
            </a:r>
            <a:r>
              <a:rPr lang="en-US" sz="3200" dirty="0" smtClean="0"/>
              <a:t> Infant</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524000"/>
            <a:ext cx="8229600" cy="4648200"/>
          </a:xfrm>
        </p:spPr>
        <p:txBody>
          <a:bodyPr>
            <a:normAutofit fontScale="92500" lnSpcReduction="10000"/>
          </a:bodyPr>
          <a:lstStyle/>
          <a:p>
            <a:pPr>
              <a:buFont typeface="Wingdings" pitchFamily="2" charset="2"/>
              <a:buChar char="v"/>
            </a:pPr>
            <a:r>
              <a:rPr lang="en-US" sz="2800" dirty="0" smtClean="0"/>
              <a:t>Information</a:t>
            </a:r>
          </a:p>
          <a:p>
            <a:pPr marL="585216" lvl="1" indent="0">
              <a:buNone/>
            </a:pPr>
            <a:r>
              <a:rPr lang="en-US" sz="2800" dirty="0" smtClean="0"/>
              <a:t>Clear, concrete, consistent, compassionate, timely</a:t>
            </a:r>
          </a:p>
          <a:p>
            <a:pPr>
              <a:buFont typeface="Arial" pitchFamily="34" charset="0"/>
              <a:buChar char="•"/>
            </a:pPr>
            <a:endParaRPr lang="en-US" sz="2800" dirty="0" smtClean="0"/>
          </a:p>
          <a:p>
            <a:pPr>
              <a:buFont typeface="Wingdings" pitchFamily="2" charset="2"/>
              <a:buChar char="v"/>
            </a:pPr>
            <a:r>
              <a:rPr lang="en-US" sz="2800" dirty="0" smtClean="0"/>
              <a:t>Involvement in decision-making</a:t>
            </a:r>
          </a:p>
          <a:p>
            <a:pPr>
              <a:buFont typeface="Wingdings" pitchFamily="2" charset="2"/>
              <a:buChar char="v"/>
            </a:pPr>
            <a:endParaRPr lang="en-US" sz="2800" dirty="0" smtClean="0"/>
          </a:p>
          <a:p>
            <a:pPr>
              <a:buFont typeface="Wingdings" pitchFamily="2" charset="2"/>
              <a:buChar char="v"/>
            </a:pPr>
            <a:r>
              <a:rPr lang="en-US" sz="2800" dirty="0" smtClean="0"/>
              <a:t>Control</a:t>
            </a:r>
          </a:p>
          <a:p>
            <a:pPr>
              <a:buFont typeface="Wingdings" pitchFamily="2" charset="2"/>
              <a:buChar char="v"/>
            </a:pPr>
            <a:endParaRPr lang="en-US" sz="2800" dirty="0" smtClean="0"/>
          </a:p>
          <a:p>
            <a:pPr>
              <a:buFont typeface="Wingdings" pitchFamily="2" charset="2"/>
              <a:buChar char="v"/>
            </a:pPr>
            <a:r>
              <a:rPr lang="en-US" sz="2800" dirty="0" smtClean="0"/>
              <a:t>Emotional support</a:t>
            </a:r>
          </a:p>
          <a:p>
            <a:pPr>
              <a:buFont typeface="Wingdings" pitchFamily="2" charset="2"/>
              <a:buChar char="v"/>
            </a:pPr>
            <a:endParaRPr lang="en-US" sz="2800" dirty="0" smtClean="0"/>
          </a:p>
          <a:p>
            <a:pPr>
              <a:buFont typeface="Wingdings" pitchFamily="2" charset="2"/>
              <a:buChar char="v"/>
            </a:pPr>
            <a:r>
              <a:rPr lang="en-US" sz="2800" dirty="0" smtClean="0"/>
              <a:t>Competent and compassionate medical care</a:t>
            </a:r>
          </a:p>
          <a:p>
            <a:endParaRPr lang="en-US" dirty="0" smtClean="0"/>
          </a:p>
          <a:p>
            <a:endParaRPr lang="en-US" dirty="0"/>
          </a:p>
        </p:txBody>
      </p:sp>
      <p:sp>
        <p:nvSpPr>
          <p:cNvPr id="3" name="Title 2"/>
          <p:cNvSpPr>
            <a:spLocks noGrp="1"/>
          </p:cNvSpPr>
          <p:nvPr>
            <p:ph type="title"/>
          </p:nvPr>
        </p:nvSpPr>
        <p:spPr>
          <a:xfrm>
            <a:off x="1447800" y="152400"/>
            <a:ext cx="6324600" cy="1066800"/>
          </a:xfrm>
        </p:spPr>
        <p:txBody>
          <a:bodyPr>
            <a:noAutofit/>
          </a:bodyPr>
          <a:lstStyle/>
          <a:p>
            <a:r>
              <a:rPr lang="en-US" sz="3200" dirty="0" smtClean="0"/>
              <a:t>What Parents Need</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513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905000"/>
            <a:ext cx="8229600" cy="3352800"/>
          </a:xfrm>
        </p:spPr>
        <p:txBody>
          <a:bodyPr>
            <a:normAutofit lnSpcReduction="10000"/>
          </a:bodyPr>
          <a:lstStyle/>
          <a:p>
            <a:pPr>
              <a:buFont typeface="Wingdings" pitchFamily="2" charset="2"/>
              <a:buChar char="v"/>
            </a:pPr>
            <a:r>
              <a:rPr lang="en-US" sz="2800" dirty="0" smtClean="0"/>
              <a:t>The family is part of the medical team</a:t>
            </a:r>
          </a:p>
          <a:p>
            <a:pPr>
              <a:buFont typeface="Wingdings" pitchFamily="2" charset="2"/>
              <a:buChar char="v"/>
            </a:pPr>
            <a:endParaRPr lang="en-US" sz="2800" dirty="0" smtClean="0"/>
          </a:p>
          <a:p>
            <a:pPr>
              <a:buFont typeface="Wingdings" pitchFamily="2" charset="2"/>
              <a:buChar char="v"/>
            </a:pPr>
            <a:r>
              <a:rPr lang="en-US" sz="2800" dirty="0" smtClean="0"/>
              <a:t>Collaboration</a:t>
            </a:r>
          </a:p>
          <a:p>
            <a:pPr>
              <a:buFont typeface="Wingdings" pitchFamily="2" charset="2"/>
              <a:buChar char="v"/>
            </a:pPr>
            <a:endParaRPr lang="en-US" sz="2800" dirty="0"/>
          </a:p>
          <a:p>
            <a:pPr>
              <a:buFont typeface="Wingdings" pitchFamily="2" charset="2"/>
              <a:buChar char="v"/>
            </a:pPr>
            <a:r>
              <a:rPr lang="en-US" sz="2800" dirty="0" smtClean="0"/>
              <a:t>Communication</a:t>
            </a:r>
          </a:p>
          <a:p>
            <a:pPr>
              <a:buFont typeface="Wingdings" pitchFamily="2" charset="2"/>
              <a:buChar char="v"/>
            </a:pPr>
            <a:endParaRPr lang="en-US" sz="2800" dirty="0" smtClean="0"/>
          </a:p>
          <a:p>
            <a:pPr>
              <a:buFont typeface="Wingdings" pitchFamily="2" charset="2"/>
              <a:buChar char="v"/>
            </a:pPr>
            <a:r>
              <a:rPr lang="en-US" sz="2800" dirty="0" smtClean="0"/>
              <a:t>Continued care and support</a:t>
            </a:r>
          </a:p>
          <a:p>
            <a:pPr>
              <a:buFont typeface="Wingdings" pitchFamily="2" charset="2"/>
              <a:buChar char="v"/>
            </a:pPr>
            <a:endParaRPr lang="en-US" dirty="0"/>
          </a:p>
        </p:txBody>
      </p:sp>
      <p:sp>
        <p:nvSpPr>
          <p:cNvPr id="2" name="Title 1"/>
          <p:cNvSpPr>
            <a:spLocks noGrp="1"/>
          </p:cNvSpPr>
          <p:nvPr>
            <p:ph type="title"/>
          </p:nvPr>
        </p:nvSpPr>
        <p:spPr>
          <a:xfrm>
            <a:off x="1295400" y="152400"/>
            <a:ext cx="6629400" cy="1066800"/>
          </a:xfrm>
        </p:spPr>
        <p:txBody>
          <a:bodyPr>
            <a:noAutofit/>
          </a:bodyPr>
          <a:lstStyle/>
          <a:p>
            <a:r>
              <a:rPr lang="en-US" sz="3200" dirty="0" smtClean="0"/>
              <a:t>Developing Goals of Care</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21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152400"/>
            <a:ext cx="6172200" cy="990600"/>
          </a:xfrm>
        </p:spPr>
        <p:txBody>
          <a:bodyPr>
            <a:noAutofit/>
          </a:bodyPr>
          <a:lstStyle/>
          <a:p>
            <a:r>
              <a:rPr lang="en-US" sz="3200" dirty="0" smtClean="0"/>
              <a:t>The Words We Use</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71600" y="3409890"/>
            <a:ext cx="5105400" cy="461665"/>
          </a:xfrm>
          <a:prstGeom prst="rect">
            <a:avLst/>
          </a:prstGeom>
          <a:noFill/>
        </p:spPr>
        <p:txBody>
          <a:bodyPr wrap="square" rtlCol="0">
            <a:spAutoFit/>
          </a:bodyPr>
          <a:lstStyle/>
          <a:p>
            <a:pPr algn="ctr"/>
            <a:r>
              <a:rPr lang="en-US" sz="2400" i="1" dirty="0" smtClean="0"/>
              <a:t>“There is nothing (more) we can do”</a:t>
            </a:r>
            <a:endParaRPr lang="en-US" sz="2400" i="1" dirty="0"/>
          </a:p>
        </p:txBody>
      </p:sp>
      <p:sp>
        <p:nvSpPr>
          <p:cNvPr id="6" name="TextBox 5"/>
          <p:cNvSpPr txBox="1"/>
          <p:nvPr/>
        </p:nvSpPr>
        <p:spPr>
          <a:xfrm>
            <a:off x="533400" y="4248090"/>
            <a:ext cx="3733800" cy="461665"/>
          </a:xfrm>
          <a:prstGeom prst="rect">
            <a:avLst/>
          </a:prstGeom>
          <a:noFill/>
        </p:spPr>
        <p:txBody>
          <a:bodyPr wrap="square" rtlCol="0">
            <a:spAutoFit/>
          </a:bodyPr>
          <a:lstStyle/>
          <a:p>
            <a:pPr algn="ctr"/>
            <a:r>
              <a:rPr lang="en-US" sz="2400" i="1" dirty="0" smtClean="0"/>
              <a:t>“Withdrawal of care”</a:t>
            </a:r>
            <a:endParaRPr lang="en-US" sz="2400" i="1" dirty="0"/>
          </a:p>
        </p:txBody>
      </p:sp>
      <p:sp>
        <p:nvSpPr>
          <p:cNvPr id="7" name="TextBox 6"/>
          <p:cNvSpPr txBox="1"/>
          <p:nvPr/>
        </p:nvSpPr>
        <p:spPr>
          <a:xfrm>
            <a:off x="4114800" y="4495800"/>
            <a:ext cx="3733800" cy="461665"/>
          </a:xfrm>
          <a:prstGeom prst="rect">
            <a:avLst/>
          </a:prstGeom>
          <a:noFill/>
        </p:spPr>
        <p:txBody>
          <a:bodyPr wrap="square" rtlCol="0">
            <a:spAutoFit/>
          </a:bodyPr>
          <a:lstStyle/>
          <a:p>
            <a:pPr algn="ctr"/>
            <a:r>
              <a:rPr lang="en-US" sz="2400" i="1" dirty="0" smtClean="0"/>
              <a:t>“Withdrawal of support”</a:t>
            </a:r>
            <a:endParaRPr lang="en-US" sz="2400" i="1" dirty="0"/>
          </a:p>
        </p:txBody>
      </p:sp>
      <p:sp>
        <p:nvSpPr>
          <p:cNvPr id="8" name="TextBox 7"/>
          <p:cNvSpPr txBox="1"/>
          <p:nvPr/>
        </p:nvSpPr>
        <p:spPr>
          <a:xfrm>
            <a:off x="2590800" y="1524000"/>
            <a:ext cx="5105400" cy="461665"/>
          </a:xfrm>
          <a:prstGeom prst="rect">
            <a:avLst/>
          </a:prstGeom>
          <a:noFill/>
        </p:spPr>
        <p:txBody>
          <a:bodyPr wrap="square" rtlCol="0">
            <a:spAutoFit/>
          </a:bodyPr>
          <a:lstStyle/>
          <a:p>
            <a:pPr algn="ctr"/>
            <a:r>
              <a:rPr lang="en-US" sz="2400" i="1" dirty="0" smtClean="0"/>
              <a:t>“Letting nature take its course”</a:t>
            </a:r>
            <a:endParaRPr lang="en-US" sz="2400" i="1" dirty="0"/>
          </a:p>
        </p:txBody>
      </p:sp>
      <p:sp>
        <p:nvSpPr>
          <p:cNvPr id="9" name="TextBox 8"/>
          <p:cNvSpPr txBox="1"/>
          <p:nvPr/>
        </p:nvSpPr>
        <p:spPr>
          <a:xfrm>
            <a:off x="533400" y="5562600"/>
            <a:ext cx="8305800" cy="1200329"/>
          </a:xfrm>
          <a:prstGeom prst="rect">
            <a:avLst/>
          </a:prstGeom>
          <a:noFill/>
        </p:spPr>
        <p:txBody>
          <a:bodyPr wrap="square" rtlCol="0">
            <a:spAutoFit/>
          </a:bodyPr>
          <a:lstStyle/>
          <a:p>
            <a:pPr marL="285750" indent="-285750">
              <a:buClr>
                <a:schemeClr val="tx2">
                  <a:lumMod val="60000"/>
                  <a:lumOff val="40000"/>
                </a:schemeClr>
              </a:buClr>
              <a:buFont typeface="Wingdings" pitchFamily="2" charset="2"/>
              <a:buChar char="v"/>
            </a:pPr>
            <a:r>
              <a:rPr lang="en-US" sz="2400" dirty="0" smtClean="0"/>
              <a:t> Let families know they will not be abandoned</a:t>
            </a:r>
          </a:p>
          <a:p>
            <a:pPr marL="285750" indent="-285750">
              <a:buClr>
                <a:schemeClr val="tx2">
                  <a:lumMod val="60000"/>
                  <a:lumOff val="40000"/>
                </a:schemeClr>
              </a:buClr>
              <a:buFont typeface="Wingdings" pitchFamily="2" charset="2"/>
              <a:buChar char="v"/>
            </a:pPr>
            <a:endParaRPr lang="en-US" sz="2400" dirty="0" smtClean="0"/>
          </a:p>
          <a:p>
            <a:pPr marL="285750" indent="-285750">
              <a:buClr>
                <a:schemeClr val="tx2">
                  <a:lumMod val="60000"/>
                  <a:lumOff val="40000"/>
                </a:schemeClr>
              </a:buClr>
              <a:buFont typeface="Wingdings" pitchFamily="2" charset="2"/>
              <a:buChar char="v"/>
            </a:pPr>
            <a:r>
              <a:rPr lang="en-US" sz="2400" dirty="0" smtClean="0"/>
              <a:t> Assure families we will continue to care for them and their infant</a:t>
            </a:r>
            <a:endParaRPr lang="en-US" sz="2400" dirty="0"/>
          </a:p>
        </p:txBody>
      </p:sp>
      <p:sp>
        <p:nvSpPr>
          <p:cNvPr id="10" name="TextBox 9"/>
          <p:cNvSpPr txBox="1"/>
          <p:nvPr/>
        </p:nvSpPr>
        <p:spPr>
          <a:xfrm>
            <a:off x="381000" y="2190690"/>
            <a:ext cx="5105400" cy="461665"/>
          </a:xfrm>
          <a:prstGeom prst="rect">
            <a:avLst/>
          </a:prstGeom>
          <a:noFill/>
        </p:spPr>
        <p:txBody>
          <a:bodyPr wrap="square" rtlCol="0">
            <a:spAutoFit/>
          </a:bodyPr>
          <a:lstStyle/>
          <a:p>
            <a:pPr algn="ctr"/>
            <a:r>
              <a:rPr lang="en-US" sz="2400" i="1" dirty="0" smtClean="0"/>
              <a:t>“He/she is not responding to therapy”</a:t>
            </a:r>
            <a:endParaRPr lang="en-US" sz="2400" i="1" dirty="0"/>
          </a:p>
        </p:txBody>
      </p:sp>
      <p:sp>
        <p:nvSpPr>
          <p:cNvPr id="11" name="TextBox 10"/>
          <p:cNvSpPr txBox="1"/>
          <p:nvPr/>
        </p:nvSpPr>
        <p:spPr>
          <a:xfrm>
            <a:off x="3810000" y="2724090"/>
            <a:ext cx="5105400" cy="461665"/>
          </a:xfrm>
          <a:prstGeom prst="rect">
            <a:avLst/>
          </a:prstGeom>
          <a:noFill/>
        </p:spPr>
        <p:txBody>
          <a:bodyPr wrap="square" rtlCol="0">
            <a:spAutoFit/>
          </a:bodyPr>
          <a:lstStyle/>
          <a:p>
            <a:pPr algn="ctr"/>
            <a:r>
              <a:rPr lang="en-US" sz="2400" i="1" dirty="0" smtClean="0"/>
              <a:t>“Non-escalation of care”</a:t>
            </a:r>
            <a:endParaRPr lang="en-US" sz="2400" i="1" dirty="0"/>
          </a:p>
        </p:txBody>
      </p:sp>
    </p:spTree>
    <p:extLst>
      <p:ext uri="{BB962C8B-B14F-4D97-AF65-F5344CB8AC3E}">
        <p14:creationId xmlns:p14="http://schemas.microsoft.com/office/powerpoint/2010/main" xmlns="" val="252682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7237"/>
            <a:ext cx="8229600" cy="4525963"/>
          </a:xfrm>
        </p:spPr>
        <p:txBody>
          <a:bodyPr/>
          <a:lstStyle/>
          <a:p>
            <a:pPr>
              <a:buFont typeface="Wingdings" pitchFamily="2" charset="2"/>
              <a:buChar char="v"/>
            </a:pPr>
            <a:r>
              <a:rPr lang="en-US" sz="2800" dirty="0" smtClean="0"/>
              <a:t>Non-initiation of intensive care</a:t>
            </a:r>
          </a:p>
          <a:p>
            <a:pPr>
              <a:buFont typeface="Wingdings" pitchFamily="2" charset="2"/>
              <a:buChar char="v"/>
            </a:pPr>
            <a:endParaRPr lang="en-US" sz="2800" dirty="0" smtClean="0"/>
          </a:p>
          <a:p>
            <a:pPr>
              <a:buFont typeface="Wingdings" pitchFamily="2" charset="2"/>
              <a:buChar char="v"/>
            </a:pPr>
            <a:r>
              <a:rPr lang="en-US" sz="2800" dirty="0" smtClean="0"/>
              <a:t>Non-escalation of intensive care</a:t>
            </a:r>
          </a:p>
          <a:p>
            <a:pPr>
              <a:buFont typeface="Wingdings" pitchFamily="2" charset="2"/>
              <a:buChar char="v"/>
            </a:pPr>
            <a:endParaRPr lang="en-US" sz="2800" dirty="0" smtClean="0"/>
          </a:p>
          <a:p>
            <a:pPr>
              <a:buFont typeface="Wingdings" pitchFamily="2" charset="2"/>
              <a:buChar char="v"/>
            </a:pPr>
            <a:r>
              <a:rPr lang="en-US" sz="2800" dirty="0" smtClean="0"/>
              <a:t>Active withdrawal of life-sustaining treatment</a:t>
            </a:r>
          </a:p>
          <a:p>
            <a:endParaRPr lang="en-US" dirty="0" smtClean="0"/>
          </a:p>
          <a:p>
            <a:endParaRPr lang="en-US" dirty="0"/>
          </a:p>
        </p:txBody>
      </p:sp>
      <p:sp>
        <p:nvSpPr>
          <p:cNvPr id="3" name="Title 2"/>
          <p:cNvSpPr>
            <a:spLocks noGrp="1"/>
          </p:cNvSpPr>
          <p:nvPr>
            <p:ph type="title"/>
          </p:nvPr>
        </p:nvSpPr>
        <p:spPr>
          <a:xfrm>
            <a:off x="1295400" y="152400"/>
            <a:ext cx="6553200" cy="1066800"/>
          </a:xfrm>
        </p:spPr>
        <p:txBody>
          <a:bodyPr>
            <a:noAutofit/>
          </a:bodyPr>
          <a:lstStyle/>
          <a:p>
            <a:r>
              <a:rPr lang="en-US" sz="3200" dirty="0" smtClean="0"/>
              <a:t>Levels of Comfort Care</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91640"/>
            <a:ext cx="8229600" cy="4709160"/>
          </a:xfrm>
        </p:spPr>
        <p:txBody>
          <a:bodyPr>
            <a:normAutofit fontScale="92500"/>
          </a:bodyPr>
          <a:lstStyle/>
          <a:p>
            <a:pPr>
              <a:buFont typeface="Wingdings" panose="05000000000000000000" pitchFamily="2" charset="2"/>
              <a:buChar char="v"/>
            </a:pPr>
            <a:r>
              <a:rPr lang="en-US" sz="2800" dirty="0" smtClean="0"/>
              <a:t>Overview of neonatal mortality</a:t>
            </a:r>
          </a:p>
          <a:p>
            <a:pPr>
              <a:buFont typeface="Wingdings" panose="05000000000000000000" pitchFamily="2" charset="2"/>
              <a:buChar char="v"/>
            </a:pPr>
            <a:endParaRPr lang="en-US" sz="2800" dirty="0" smtClean="0"/>
          </a:p>
          <a:p>
            <a:pPr>
              <a:buFont typeface="Wingdings" panose="05000000000000000000" pitchFamily="2" charset="2"/>
              <a:buChar char="v"/>
            </a:pPr>
            <a:r>
              <a:rPr lang="en-US" sz="2800" dirty="0" smtClean="0"/>
              <a:t>Understand the definition of palliative care</a:t>
            </a:r>
          </a:p>
          <a:p>
            <a:pPr>
              <a:buFont typeface="Wingdings" panose="05000000000000000000" pitchFamily="2" charset="2"/>
              <a:buChar char="v"/>
            </a:pPr>
            <a:endParaRPr lang="en-US" sz="2800" dirty="0" smtClean="0"/>
          </a:p>
          <a:p>
            <a:pPr>
              <a:buFont typeface="Wingdings" panose="05000000000000000000" pitchFamily="2" charset="2"/>
              <a:buChar char="v"/>
            </a:pPr>
            <a:r>
              <a:rPr lang="en-US" sz="2800" dirty="0" smtClean="0"/>
              <a:t>Understand the potential role of palliative care concepts in perinatal medicine</a:t>
            </a:r>
          </a:p>
          <a:p>
            <a:pPr>
              <a:buFont typeface="Wingdings" panose="05000000000000000000" pitchFamily="2" charset="2"/>
              <a:buChar char="v"/>
            </a:pPr>
            <a:endParaRPr lang="en-US" sz="2800" dirty="0" smtClean="0"/>
          </a:p>
          <a:p>
            <a:pPr>
              <a:buFont typeface="Wingdings" panose="05000000000000000000" pitchFamily="2" charset="2"/>
              <a:buChar char="v"/>
            </a:pPr>
            <a:r>
              <a:rPr lang="en-US" sz="2800" dirty="0" smtClean="0"/>
              <a:t>Review some practical applications in the NICU setting</a:t>
            </a:r>
          </a:p>
          <a:p>
            <a:pPr>
              <a:buFont typeface="Wingdings" panose="05000000000000000000" pitchFamily="2" charset="2"/>
              <a:buChar char="v"/>
            </a:pPr>
            <a:endParaRPr lang="en-US" sz="2400" dirty="0" smtClean="0"/>
          </a:p>
          <a:p>
            <a:pPr>
              <a:buFont typeface="Wingdings" panose="05000000000000000000" pitchFamily="2" charset="2"/>
              <a:buChar char="v"/>
            </a:pPr>
            <a:r>
              <a:rPr lang="en-US" sz="2400" dirty="0" smtClean="0"/>
              <a:t>Available national and local resources</a:t>
            </a:r>
          </a:p>
          <a:p>
            <a:pPr>
              <a:buFont typeface="Wingdings" panose="05000000000000000000" pitchFamily="2" charset="2"/>
              <a:buChar char="v"/>
            </a:pPr>
            <a:endParaRPr lang="en-US" dirty="0"/>
          </a:p>
        </p:txBody>
      </p:sp>
      <p:sp>
        <p:nvSpPr>
          <p:cNvPr id="2" name="Title 1"/>
          <p:cNvSpPr>
            <a:spLocks noGrp="1"/>
          </p:cNvSpPr>
          <p:nvPr>
            <p:ph type="title"/>
          </p:nvPr>
        </p:nvSpPr>
        <p:spPr>
          <a:xfrm>
            <a:off x="609600" y="228600"/>
            <a:ext cx="8001000" cy="990600"/>
          </a:xfrm>
        </p:spPr>
        <p:txBody>
          <a:bodyPr>
            <a:normAutofit/>
          </a:bodyPr>
          <a:lstStyle/>
          <a:p>
            <a:r>
              <a:rPr lang="en-US" sz="3600" dirty="0" smtClean="0"/>
              <a:t>Objectives</a:t>
            </a:r>
            <a:endParaRPr lang="en-US" sz="3600" dirty="0"/>
          </a:p>
        </p:txBody>
      </p:sp>
    </p:spTree>
    <p:extLst>
      <p:ext uri="{BB962C8B-B14F-4D97-AF65-F5344CB8AC3E}">
        <p14:creationId xmlns:p14="http://schemas.microsoft.com/office/powerpoint/2010/main" xmlns="" val="484503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a:buFont typeface="Wingdings" pitchFamily="2" charset="2"/>
              <a:buChar char="v"/>
            </a:pPr>
            <a:r>
              <a:rPr lang="en-US" sz="2800" dirty="0" smtClean="0"/>
              <a:t>Location and environment</a:t>
            </a:r>
          </a:p>
          <a:p>
            <a:pPr>
              <a:buFont typeface="Wingdings" pitchFamily="2" charset="2"/>
              <a:buChar char="v"/>
            </a:pPr>
            <a:endParaRPr lang="en-US" sz="2800" dirty="0" smtClean="0"/>
          </a:p>
          <a:p>
            <a:pPr>
              <a:buFont typeface="Wingdings" pitchFamily="2" charset="2"/>
              <a:buChar char="v"/>
            </a:pPr>
            <a:r>
              <a:rPr lang="en-US" sz="2800" dirty="0" smtClean="0"/>
              <a:t>Symptom management</a:t>
            </a:r>
          </a:p>
          <a:p>
            <a:pPr>
              <a:buFont typeface="Wingdings" pitchFamily="2" charset="2"/>
              <a:buChar char="v"/>
            </a:pPr>
            <a:endParaRPr lang="en-US" sz="2800" dirty="0" smtClean="0"/>
          </a:p>
          <a:p>
            <a:pPr>
              <a:buFont typeface="Wingdings" pitchFamily="2" charset="2"/>
              <a:buChar char="v"/>
            </a:pPr>
            <a:r>
              <a:rPr lang="en-US" sz="2800" dirty="0"/>
              <a:t>Meaningful rituals and memory-making</a:t>
            </a:r>
          </a:p>
          <a:p>
            <a:pPr marL="137160" indent="0">
              <a:buNone/>
            </a:pPr>
            <a:endParaRPr lang="en-US" sz="2800" dirty="0" smtClean="0"/>
          </a:p>
          <a:p>
            <a:pPr>
              <a:buFont typeface="Wingdings" pitchFamily="2" charset="2"/>
              <a:buChar char="v"/>
            </a:pPr>
            <a:r>
              <a:rPr lang="en-US" sz="2800" dirty="0" smtClean="0"/>
              <a:t>Respect for cultural and spiritual needs</a:t>
            </a:r>
          </a:p>
          <a:p>
            <a:pPr>
              <a:buFont typeface="Wingdings" pitchFamily="2" charset="2"/>
              <a:buChar char="v"/>
            </a:pPr>
            <a:endParaRPr lang="en-US" sz="2800" dirty="0" smtClean="0"/>
          </a:p>
          <a:p>
            <a:pPr>
              <a:buFont typeface="Wingdings" pitchFamily="2" charset="2"/>
              <a:buChar char="v"/>
            </a:pPr>
            <a:r>
              <a:rPr lang="en-US" sz="2800" dirty="0" smtClean="0"/>
              <a:t>Preparation and support for the family</a:t>
            </a:r>
          </a:p>
          <a:p>
            <a:pPr>
              <a:buFont typeface="Wingdings" pitchFamily="2" charset="2"/>
              <a:buChar char="v"/>
            </a:pPr>
            <a:endParaRPr lang="en-US" dirty="0" smtClean="0"/>
          </a:p>
        </p:txBody>
      </p:sp>
      <p:sp>
        <p:nvSpPr>
          <p:cNvPr id="3" name="Title 2"/>
          <p:cNvSpPr>
            <a:spLocks noGrp="1"/>
          </p:cNvSpPr>
          <p:nvPr>
            <p:ph type="title"/>
          </p:nvPr>
        </p:nvSpPr>
        <p:spPr>
          <a:xfrm>
            <a:off x="925286" y="152400"/>
            <a:ext cx="7696200" cy="990600"/>
          </a:xfrm>
        </p:spPr>
        <p:txBody>
          <a:bodyPr>
            <a:normAutofit/>
          </a:bodyPr>
          <a:lstStyle/>
          <a:p>
            <a:r>
              <a:rPr lang="en-US" sz="3200" dirty="0" smtClean="0"/>
              <a:t>Aspects of Comfort Care</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6606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91640"/>
            <a:ext cx="8229600" cy="3794760"/>
          </a:xfrm>
        </p:spPr>
        <p:txBody>
          <a:bodyPr>
            <a:normAutofit/>
          </a:bodyPr>
          <a:lstStyle/>
          <a:p>
            <a:pPr>
              <a:buFont typeface="Wingdings" pitchFamily="2" charset="2"/>
              <a:buChar char="v"/>
            </a:pPr>
            <a:r>
              <a:rPr lang="en-US" sz="2800" dirty="0" smtClean="0"/>
              <a:t>Autopsy and organ donation</a:t>
            </a:r>
          </a:p>
          <a:p>
            <a:pPr>
              <a:buFont typeface="Wingdings" pitchFamily="2" charset="2"/>
              <a:buChar char="v"/>
            </a:pPr>
            <a:r>
              <a:rPr lang="en-US" sz="2800" dirty="0" smtClean="0"/>
              <a:t>Milk donation</a:t>
            </a:r>
          </a:p>
          <a:p>
            <a:pPr>
              <a:buFont typeface="Wingdings" pitchFamily="2" charset="2"/>
              <a:buChar char="v"/>
            </a:pPr>
            <a:endParaRPr lang="en-US" sz="2800" dirty="0"/>
          </a:p>
          <a:p>
            <a:pPr>
              <a:buFont typeface="Wingdings" pitchFamily="2" charset="2"/>
              <a:buChar char="v"/>
            </a:pPr>
            <a:r>
              <a:rPr lang="en-US" sz="2800" dirty="0" smtClean="0"/>
              <a:t>Bereavement support</a:t>
            </a:r>
          </a:p>
          <a:p>
            <a:pPr>
              <a:buFont typeface="Wingdings" pitchFamily="2" charset="2"/>
              <a:buChar char="v"/>
            </a:pPr>
            <a:endParaRPr lang="en-US" sz="2800" dirty="0"/>
          </a:p>
          <a:p>
            <a:pPr>
              <a:buFont typeface="Wingdings" pitchFamily="2" charset="2"/>
              <a:buChar char="v"/>
            </a:pPr>
            <a:r>
              <a:rPr lang="en-US" sz="2800" dirty="0" smtClean="0"/>
              <a:t>Staff training and debriefing</a:t>
            </a:r>
            <a:endParaRPr lang="en-US" sz="2800" dirty="0"/>
          </a:p>
        </p:txBody>
      </p:sp>
      <p:cxnSp>
        <p:nvCxnSpPr>
          <p:cNvPr id="5" name="Straight Connector 4"/>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p:nvPr>
        </p:nvSpPr>
        <p:spPr>
          <a:xfrm>
            <a:off x="925286" y="152400"/>
            <a:ext cx="7696200" cy="990600"/>
          </a:xfrm>
        </p:spPr>
        <p:txBody>
          <a:bodyPr>
            <a:normAutofit/>
          </a:bodyPr>
          <a:lstStyle/>
          <a:p>
            <a:r>
              <a:rPr lang="en-US" sz="3200" dirty="0" smtClean="0"/>
              <a:t>Aspects of Comfort Care</a:t>
            </a:r>
            <a:endParaRPr lang="en-US" sz="3200" dirty="0"/>
          </a:p>
        </p:txBody>
      </p:sp>
    </p:spTree>
    <p:extLst>
      <p:ext uri="{BB962C8B-B14F-4D97-AF65-F5344CB8AC3E}">
        <p14:creationId xmlns:p14="http://schemas.microsoft.com/office/powerpoint/2010/main" xmlns="" val="371480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874837"/>
            <a:ext cx="8229600" cy="4525963"/>
          </a:xfrm>
        </p:spPr>
        <p:txBody>
          <a:bodyPr>
            <a:normAutofit/>
          </a:bodyPr>
          <a:lstStyle/>
          <a:p>
            <a:pPr>
              <a:buFont typeface="Wingdings" pitchFamily="2" charset="2"/>
              <a:buChar char="v"/>
            </a:pPr>
            <a:r>
              <a:rPr lang="en-US" sz="2800" dirty="0" smtClean="0"/>
              <a:t>Interpret medical information</a:t>
            </a:r>
          </a:p>
          <a:p>
            <a:pPr>
              <a:buFont typeface="Wingdings" pitchFamily="2" charset="2"/>
              <a:buChar char="v"/>
            </a:pPr>
            <a:endParaRPr lang="en-US" sz="2800" dirty="0" smtClean="0"/>
          </a:p>
          <a:p>
            <a:pPr>
              <a:buFont typeface="Wingdings" pitchFamily="2" charset="2"/>
              <a:buChar char="v"/>
            </a:pPr>
            <a:r>
              <a:rPr lang="en-US" sz="2800" dirty="0" smtClean="0"/>
              <a:t>Day-to-day care of the infant</a:t>
            </a:r>
          </a:p>
          <a:p>
            <a:pPr>
              <a:buFont typeface="Wingdings" pitchFamily="2" charset="2"/>
              <a:buChar char="v"/>
            </a:pPr>
            <a:endParaRPr lang="en-US" sz="2800" dirty="0" smtClean="0"/>
          </a:p>
          <a:p>
            <a:pPr>
              <a:buFont typeface="Wingdings" pitchFamily="2" charset="2"/>
              <a:buChar char="v"/>
            </a:pPr>
            <a:r>
              <a:rPr lang="en-US" sz="2800" dirty="0" smtClean="0"/>
              <a:t>Relationships with the family</a:t>
            </a:r>
          </a:p>
          <a:p>
            <a:pPr>
              <a:buFont typeface="Wingdings" pitchFamily="2" charset="2"/>
              <a:buChar char="v"/>
            </a:pPr>
            <a:endParaRPr lang="en-US" sz="2800" dirty="0" smtClean="0"/>
          </a:p>
          <a:p>
            <a:pPr>
              <a:buFont typeface="Wingdings" pitchFamily="2" charset="2"/>
              <a:buChar char="v"/>
            </a:pPr>
            <a:r>
              <a:rPr lang="en-US" sz="2800" dirty="0" smtClean="0"/>
              <a:t>Creating memories</a:t>
            </a:r>
            <a:endParaRPr lang="en-US" sz="2800" dirty="0"/>
          </a:p>
        </p:txBody>
      </p:sp>
      <p:sp>
        <p:nvSpPr>
          <p:cNvPr id="3" name="Title 2"/>
          <p:cNvSpPr>
            <a:spLocks noGrp="1"/>
          </p:cNvSpPr>
          <p:nvPr>
            <p:ph type="title"/>
          </p:nvPr>
        </p:nvSpPr>
        <p:spPr>
          <a:xfrm>
            <a:off x="1066800" y="152400"/>
            <a:ext cx="7391400" cy="1066800"/>
          </a:xfrm>
        </p:spPr>
        <p:txBody>
          <a:bodyPr>
            <a:noAutofit/>
          </a:bodyPr>
          <a:lstStyle/>
          <a:p>
            <a:r>
              <a:rPr lang="en-US" sz="3200" dirty="0" smtClean="0"/>
              <a:t>Importance of Bedside Nurses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NILMDTS title slide.jpeg"/>
          <p:cNvPicPr>
            <a:picLocks noChangeAspect="1"/>
          </p:cNvPicPr>
          <p:nvPr/>
        </p:nvPicPr>
        <p:blipFill>
          <a:blip r:embed="rId3" cstate="print"/>
          <a:stretch>
            <a:fillRect/>
          </a:stretch>
        </p:blipFill>
        <p:spPr>
          <a:xfrm>
            <a:off x="190500" y="76200"/>
            <a:ext cx="5143500" cy="3429000"/>
          </a:xfrm>
          <a:prstGeom prst="rect">
            <a:avLst/>
          </a:prstGeom>
        </p:spPr>
      </p:pic>
      <p:pic>
        <p:nvPicPr>
          <p:cNvPr id="3" name="Picture 2"/>
          <p:cNvPicPr>
            <a:picLocks noChangeAspect="1" noChangeArrowheads="1"/>
          </p:cNvPicPr>
          <p:nvPr/>
        </p:nvPicPr>
        <p:blipFill>
          <a:blip r:embed="rId4" cstate="print"/>
          <a:srcRect/>
          <a:stretch>
            <a:fillRect/>
          </a:stretch>
        </p:blipFill>
        <p:spPr bwMode="auto">
          <a:xfrm>
            <a:off x="3886200" y="3581400"/>
            <a:ext cx="5134824" cy="3187014"/>
          </a:xfrm>
          <a:prstGeom prst="rect">
            <a:avLst/>
          </a:prstGeom>
          <a:noFill/>
          <a:ln w="9525">
            <a:noFill/>
            <a:miter lim="800000"/>
            <a:headEnd/>
            <a:tailEnd/>
          </a:ln>
        </p:spPr>
      </p:pic>
    </p:spTree>
    <p:extLst>
      <p:ext uri="{BB962C8B-B14F-4D97-AF65-F5344CB8AC3E}">
        <p14:creationId xmlns:p14="http://schemas.microsoft.com/office/powerpoint/2010/main" xmlns="" val="545884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NILMDTS sample pics for hospital.jpg"/>
          <p:cNvPicPr>
            <a:picLocks noChangeAspect="1"/>
          </p:cNvPicPr>
          <p:nvPr/>
        </p:nvPicPr>
        <p:blipFill>
          <a:blip r:embed="rId3" cstate="print"/>
          <a:stretch>
            <a:fillRect/>
          </a:stretch>
        </p:blipFill>
        <p:spPr>
          <a:xfrm>
            <a:off x="4033838" y="2438400"/>
            <a:ext cx="5033962" cy="3835399"/>
          </a:xfrm>
          <a:prstGeom prst="rect">
            <a:avLst/>
          </a:prstGeom>
        </p:spPr>
      </p:pic>
      <p:pic>
        <p:nvPicPr>
          <p:cNvPr id="3" name="Picture 2"/>
          <p:cNvPicPr>
            <a:picLocks noChangeAspect="1" noChangeArrowheads="1"/>
          </p:cNvPicPr>
          <p:nvPr/>
        </p:nvPicPr>
        <p:blipFill>
          <a:blip r:embed="rId4" cstate="print"/>
          <a:srcRect l="26366"/>
          <a:stretch>
            <a:fillRect/>
          </a:stretch>
        </p:blipFill>
        <p:spPr bwMode="auto">
          <a:xfrm>
            <a:off x="152400" y="762000"/>
            <a:ext cx="3886200" cy="3629027"/>
          </a:xfrm>
          <a:prstGeom prst="rect">
            <a:avLst/>
          </a:prstGeom>
          <a:noFill/>
          <a:ln w="9525">
            <a:noFill/>
            <a:miter lim="800000"/>
            <a:headEnd/>
            <a:tailEnd/>
          </a:ln>
        </p:spPr>
      </p:pic>
    </p:spTree>
    <p:extLst>
      <p:ext uri="{BB962C8B-B14F-4D97-AF65-F5344CB8AC3E}">
        <p14:creationId xmlns:p14="http://schemas.microsoft.com/office/powerpoint/2010/main" xmlns="" val="2124196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Mamie\"/>
          <p:cNvPicPr>
            <a:picLocks noChangeAspect="1" noChangeArrowheads="1"/>
          </p:cNvPicPr>
          <p:nvPr/>
        </p:nvPicPr>
        <p:blipFill>
          <a:blip r:embed="rId3" cstate="print"/>
          <a:srcRect/>
          <a:stretch>
            <a:fillRect/>
          </a:stretch>
        </p:blipFill>
        <p:spPr bwMode="auto">
          <a:xfrm>
            <a:off x="914400" y="228600"/>
            <a:ext cx="7334250" cy="3139719"/>
          </a:xfrm>
          <a:prstGeom prst="rect">
            <a:avLst/>
          </a:prstGeom>
          <a:noFill/>
        </p:spPr>
      </p:pic>
      <p:pic>
        <p:nvPicPr>
          <p:cNvPr id="19460" name="Picture 4" descr="http://4.bp.blogspot.com/_v4MTp7YV51s/TQuXtfjxgTI/AAAAAAAAKqc/kWd6FxkotUY/s320/Back%2Bof%2Bplate-765775.jpg">
            <a:hlinkClick r:id="rId4"/>
          </p:cNvPr>
          <p:cNvPicPr>
            <a:picLocks noChangeAspect="1" noChangeArrowheads="1"/>
          </p:cNvPicPr>
          <p:nvPr/>
        </p:nvPicPr>
        <p:blipFill>
          <a:blip r:embed="rId5" cstate="print"/>
          <a:srcRect l="12500" t="6667" r="10000"/>
          <a:stretch>
            <a:fillRect/>
          </a:stretch>
        </p:blipFill>
        <p:spPr bwMode="auto">
          <a:xfrm>
            <a:off x="457200" y="3657600"/>
            <a:ext cx="2362200" cy="2133600"/>
          </a:xfrm>
          <a:prstGeom prst="rect">
            <a:avLst/>
          </a:prstGeom>
          <a:noFill/>
        </p:spPr>
      </p:pic>
      <p:pic>
        <p:nvPicPr>
          <p:cNvPr id="19462" name="Picture 6" descr="http://3.bp.blogspot.com/_v4MTp7YV51s/TQuXtjgnI2I/AAAAAAAAKqk/msNvL2YMNUo/s320/Tiny%2Bfeet-766452.jpg">
            <a:hlinkClick r:id="rId6"/>
          </p:cNvPr>
          <p:cNvPicPr>
            <a:picLocks noChangeAspect="1" noChangeArrowheads="1"/>
          </p:cNvPicPr>
          <p:nvPr/>
        </p:nvPicPr>
        <p:blipFill>
          <a:blip r:embed="rId7" cstate="print"/>
          <a:srcRect l="7500" r="7500"/>
          <a:stretch>
            <a:fillRect/>
          </a:stretch>
        </p:blipFill>
        <p:spPr bwMode="auto">
          <a:xfrm>
            <a:off x="3200400" y="4191000"/>
            <a:ext cx="2590800" cy="2286000"/>
          </a:xfrm>
          <a:prstGeom prst="rect">
            <a:avLst/>
          </a:prstGeom>
          <a:noFill/>
        </p:spPr>
      </p:pic>
      <p:pic>
        <p:nvPicPr>
          <p:cNvPr id="19464" name="Picture 8" descr="http://3.bp.blogspot.com/_v4MTp7YV51s/TQuXuN8dXjI/AAAAAAAAKq8/JxbP4bBeuj4/s320/Landon%2B2-768575.jpg">
            <a:hlinkClick r:id="rId8"/>
          </p:cNvPr>
          <p:cNvPicPr>
            <a:picLocks noChangeAspect="1" noChangeArrowheads="1"/>
          </p:cNvPicPr>
          <p:nvPr/>
        </p:nvPicPr>
        <p:blipFill>
          <a:blip r:embed="rId9" cstate="print"/>
          <a:srcRect/>
          <a:stretch>
            <a:fillRect/>
          </a:stretch>
        </p:blipFill>
        <p:spPr bwMode="auto">
          <a:xfrm>
            <a:off x="6096000" y="3657600"/>
            <a:ext cx="2844800" cy="2133600"/>
          </a:xfrm>
          <a:prstGeom prst="rect">
            <a:avLst/>
          </a:prstGeom>
          <a:noFill/>
        </p:spPr>
      </p:pic>
      <p:sp>
        <p:nvSpPr>
          <p:cNvPr id="8" name="TextBox 7"/>
          <p:cNvSpPr txBox="1"/>
          <p:nvPr/>
        </p:nvSpPr>
        <p:spPr>
          <a:xfrm>
            <a:off x="6019800" y="6096000"/>
            <a:ext cx="3276600" cy="369332"/>
          </a:xfrm>
          <a:prstGeom prst="rect">
            <a:avLst/>
          </a:prstGeom>
          <a:noFill/>
        </p:spPr>
        <p:txBody>
          <a:bodyPr wrap="square" rtlCol="0">
            <a:spAutoFit/>
          </a:bodyPr>
          <a:lstStyle/>
          <a:p>
            <a:r>
              <a:rPr lang="en-US" b="1" dirty="0" smtClean="0">
                <a:solidFill>
                  <a:schemeClr val="tx1">
                    <a:lumMod val="95000"/>
                  </a:schemeClr>
                </a:solidFill>
                <a:effectLst>
                  <a:outerShdw blurRad="38100" dist="38100" dir="2700000" algn="tl">
                    <a:srgbClr val="000000">
                      <a:alpha val="43137"/>
                    </a:srgbClr>
                  </a:outerShdw>
                </a:effectLst>
              </a:rPr>
              <a:t>www.mamiespoppyplates.com</a:t>
            </a:r>
            <a:endParaRPr lang="en-US" b="1" dirty="0">
              <a:solidFill>
                <a:schemeClr val="tx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45510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SC00746.JPG"/>
          <p:cNvPicPr>
            <a:picLocks noChangeAspect="1"/>
          </p:cNvPicPr>
          <p:nvPr/>
        </p:nvPicPr>
        <p:blipFill>
          <a:blip r:embed="rId3" cstate="print"/>
          <a:stretch>
            <a:fillRect/>
          </a:stretch>
        </p:blipFill>
        <p:spPr>
          <a:xfrm>
            <a:off x="482600" y="152400"/>
            <a:ext cx="3860800" cy="2895600"/>
          </a:xfrm>
          <a:prstGeom prst="rect">
            <a:avLst/>
          </a:prstGeom>
        </p:spPr>
      </p:pic>
      <p:pic>
        <p:nvPicPr>
          <p:cNvPr id="9" name="Picture 8" descr="DSC00729.JPG"/>
          <p:cNvPicPr>
            <a:picLocks noChangeAspect="1"/>
          </p:cNvPicPr>
          <p:nvPr/>
        </p:nvPicPr>
        <p:blipFill>
          <a:blip r:embed="rId4" cstate="print"/>
          <a:srcRect l="4074" t="6667" r="5556" b="8889"/>
          <a:stretch>
            <a:fillRect/>
          </a:stretch>
        </p:blipFill>
        <p:spPr>
          <a:xfrm>
            <a:off x="1905001" y="3124200"/>
            <a:ext cx="2895600" cy="3607633"/>
          </a:xfrm>
          <a:prstGeom prst="rect">
            <a:avLst/>
          </a:prstGeom>
        </p:spPr>
      </p:pic>
      <p:pic>
        <p:nvPicPr>
          <p:cNvPr id="10" name="Picture 9" descr="DSC00732.JPG"/>
          <p:cNvPicPr>
            <a:picLocks noChangeAspect="1"/>
          </p:cNvPicPr>
          <p:nvPr/>
        </p:nvPicPr>
        <p:blipFill>
          <a:blip r:embed="rId5" cstate="print"/>
          <a:stretch>
            <a:fillRect/>
          </a:stretch>
        </p:blipFill>
        <p:spPr>
          <a:xfrm>
            <a:off x="4953000" y="381000"/>
            <a:ext cx="2838450" cy="3784600"/>
          </a:xfrm>
          <a:prstGeom prst="rect">
            <a:avLst/>
          </a:prstGeom>
        </p:spPr>
      </p:pic>
      <p:pic>
        <p:nvPicPr>
          <p:cNvPr id="11" name="Picture 2" descr="http://t2.gstatic.com/images?q=tbn:ANd9GcRDPGC6i4__UMAF8MbnrwjoR-_uNv5kySUfiFmLFQ7wEF87FFpELQ"/>
          <p:cNvPicPr>
            <a:picLocks noChangeAspect="1" noChangeArrowheads="1"/>
          </p:cNvPicPr>
          <p:nvPr/>
        </p:nvPicPr>
        <p:blipFill>
          <a:blip r:embed="rId6" cstate="print"/>
          <a:srcRect t="7960" b="16418"/>
          <a:stretch>
            <a:fillRect/>
          </a:stretch>
        </p:blipFill>
        <p:spPr bwMode="auto">
          <a:xfrm>
            <a:off x="5715000" y="4267200"/>
            <a:ext cx="2927684" cy="24185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00049" y="1615440"/>
            <a:ext cx="8229600" cy="4709160"/>
          </a:xfrm>
        </p:spPr>
        <p:txBody>
          <a:bodyPr/>
          <a:lstStyle/>
          <a:p>
            <a:pPr>
              <a:buNone/>
            </a:pPr>
            <a:r>
              <a:rPr lang="en-US" sz="2800" i="1" dirty="0"/>
              <a:t>“ The goals of neonatal care may need to be expanded beyond seeking mere survival. Successful care also must include supporting a family in finding meaning in their baby’s life, however long that might be. Failure may be judged best not in mortality statistics, but in how much unnecessary suffering for infants and families remains unattended.”</a:t>
            </a:r>
          </a:p>
          <a:p>
            <a:pPr>
              <a:buNone/>
            </a:pPr>
            <a:endParaRPr lang="en-US" sz="1400" i="1" dirty="0"/>
          </a:p>
          <a:p>
            <a:pPr algn="ctr">
              <a:buNone/>
            </a:pPr>
            <a:r>
              <a:rPr lang="en-US" sz="1800" b="1" dirty="0" smtClean="0"/>
              <a:t>Brian Carter</a:t>
            </a:r>
            <a:r>
              <a:rPr lang="en-US" sz="1800" b="1" dirty="0"/>
              <a:t>. </a:t>
            </a:r>
            <a:r>
              <a:rPr lang="en-US" sz="1800" b="1" i="1" dirty="0" err="1"/>
              <a:t>Neoreviews</a:t>
            </a:r>
            <a:r>
              <a:rPr lang="en-US" sz="1800" b="1" dirty="0"/>
              <a:t> </a:t>
            </a:r>
            <a:r>
              <a:rPr lang="en-US" sz="1800" b="1" dirty="0" smtClean="0"/>
              <a:t> 2004</a:t>
            </a:r>
            <a:r>
              <a:rPr lang="en-US" sz="1800" b="1" dirty="0"/>
              <a:t>; 5:e484-89.</a:t>
            </a:r>
          </a:p>
          <a:p>
            <a:endParaRPr lang="en-US" sz="1800" dirty="0"/>
          </a:p>
        </p:txBody>
      </p:sp>
      <p:pic>
        <p:nvPicPr>
          <p:cNvPr id="4" name="Picture 3"/>
          <p:cNvPicPr>
            <a:picLocks noChangeAspect="1" noChangeArrowheads="1"/>
          </p:cNvPicPr>
          <p:nvPr/>
        </p:nvPicPr>
        <p:blipFill rotWithShape="1">
          <a:blip r:embed="rId3" cstate="print"/>
          <a:srcRect l="51772" t="47902" r="30868" b="37008"/>
          <a:stretch/>
        </p:blipFill>
        <p:spPr bwMode="auto">
          <a:xfrm>
            <a:off x="6272893" y="5110424"/>
            <a:ext cx="2413907" cy="1442776"/>
          </a:xfrm>
          <a:prstGeom prst="rect">
            <a:avLst/>
          </a:prstGeom>
          <a:noFill/>
          <a:ln w="9525">
            <a:noFill/>
            <a:miter lim="800000"/>
            <a:headEnd/>
            <a:tailEnd/>
          </a:ln>
        </p:spPr>
      </p:pic>
    </p:spTree>
    <p:extLst>
      <p:ext uri="{BB962C8B-B14F-4D97-AF65-F5344CB8AC3E}">
        <p14:creationId xmlns:p14="http://schemas.microsoft.com/office/powerpoint/2010/main" xmlns="" val="1611571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5181600"/>
          </a:xfrm>
        </p:spPr>
        <p:txBody>
          <a:bodyPr>
            <a:normAutofit lnSpcReduction="10000"/>
          </a:bodyPr>
          <a:lstStyle/>
          <a:p>
            <a:r>
              <a:rPr lang="en-US" sz="2800" u="sng" dirty="0" smtClean="0"/>
              <a:t>www. goodmourningcenter.org</a:t>
            </a:r>
          </a:p>
          <a:p>
            <a:r>
              <a:rPr lang="en-US" sz="2800" dirty="0" smtClean="0">
                <a:hlinkClick r:id="rId2"/>
              </a:rPr>
              <a:t>www.centering.org</a:t>
            </a:r>
            <a:endParaRPr lang="en-US" sz="2800" dirty="0" smtClean="0"/>
          </a:p>
          <a:p>
            <a:r>
              <a:rPr lang="en-US" sz="2800" dirty="0" smtClean="0">
                <a:hlinkClick r:id="rId3"/>
              </a:rPr>
              <a:t>www.bereavementservices.org</a:t>
            </a:r>
            <a:endParaRPr lang="en-US" sz="2800" dirty="0" smtClean="0"/>
          </a:p>
          <a:p>
            <a:r>
              <a:rPr lang="en-US" sz="2800" u="sng" dirty="0" smtClean="0"/>
              <a:t>perinatalhospice.org</a:t>
            </a:r>
          </a:p>
          <a:p>
            <a:r>
              <a:rPr lang="en-US" sz="2800" dirty="0" smtClean="0">
                <a:hlinkClick r:id="rId4"/>
              </a:rPr>
              <a:t>www.plida.org</a:t>
            </a:r>
            <a:endParaRPr lang="en-US" sz="2800" dirty="0" smtClean="0"/>
          </a:p>
          <a:p>
            <a:r>
              <a:rPr lang="en-US" sz="2800" dirty="0" smtClean="0">
                <a:hlinkClick r:id="rId5"/>
              </a:rPr>
              <a:t>www.aplacetoremember.com</a:t>
            </a:r>
            <a:endParaRPr lang="en-US" sz="2800" dirty="0" smtClean="0"/>
          </a:p>
          <a:p>
            <a:r>
              <a:rPr lang="en-US" sz="2800" dirty="0" smtClean="0">
                <a:hlinkClick r:id="rId6"/>
              </a:rPr>
              <a:t>www.compassionatefriends.org</a:t>
            </a:r>
            <a:endParaRPr lang="en-US" sz="2800" dirty="0" smtClean="0"/>
          </a:p>
          <a:p>
            <a:r>
              <a:rPr lang="en-US" sz="2800" dirty="0" smtClean="0">
                <a:hlinkClick r:id="rId7"/>
              </a:rPr>
              <a:t>www.nationalshare.org</a:t>
            </a:r>
            <a:endParaRPr lang="en-US" sz="2800" dirty="0" smtClean="0"/>
          </a:p>
          <a:p>
            <a:r>
              <a:rPr lang="en-US" sz="2800" dirty="0" smtClean="0">
                <a:hlinkClick r:id="rId8"/>
              </a:rPr>
              <a:t>www.facesofloss.com</a:t>
            </a:r>
            <a:endParaRPr lang="en-US" sz="2800" dirty="0" smtClean="0"/>
          </a:p>
          <a:p>
            <a:r>
              <a:rPr lang="en-US" sz="2800" dirty="0" smtClean="0">
                <a:hlinkClick r:id="rId9"/>
              </a:rPr>
              <a:t>www.stillstandingmag.com</a:t>
            </a:r>
            <a:endParaRPr lang="en-US" sz="2800" dirty="0" smtClean="0"/>
          </a:p>
          <a:p>
            <a:r>
              <a:rPr lang="en-US" sz="2800" dirty="0" smtClean="0">
                <a:hlinkClick r:id="rId10"/>
              </a:rPr>
              <a:t>www.modimes.org</a:t>
            </a:r>
            <a:endParaRPr lang="en-US" sz="2800" dirty="0" smtClean="0"/>
          </a:p>
          <a:p>
            <a:endParaRPr lang="en-US" dirty="0" smtClean="0">
              <a:solidFill>
                <a:schemeClr val="accent5">
                  <a:lumMod val="50000"/>
                </a:schemeClr>
              </a:solidFill>
            </a:endParaRPr>
          </a:p>
          <a:p>
            <a:endParaRPr lang="en-US" dirty="0" smtClean="0">
              <a:solidFill>
                <a:schemeClr val="accent5">
                  <a:lumMod val="50000"/>
                </a:schemeClr>
              </a:solidFill>
            </a:endParaRPr>
          </a:p>
          <a:p>
            <a:endParaRPr lang="en-US" dirty="0" smtClean="0">
              <a:solidFill>
                <a:schemeClr val="accent5">
                  <a:lumMod val="50000"/>
                </a:schemeClr>
              </a:solidFill>
            </a:endParaRPr>
          </a:p>
          <a:p>
            <a:endParaRPr lang="en-US" dirty="0" smtClean="0">
              <a:solidFill>
                <a:schemeClr val="accent5">
                  <a:lumMod val="50000"/>
                </a:schemeClr>
              </a:solidFill>
            </a:endParaRPr>
          </a:p>
          <a:p>
            <a:endParaRPr lang="en-US" dirty="0" smtClean="0">
              <a:solidFill>
                <a:schemeClr val="accent5">
                  <a:lumMod val="50000"/>
                </a:schemeClr>
              </a:solidFill>
            </a:endParaRPr>
          </a:p>
          <a:p>
            <a:endParaRPr lang="en-US" dirty="0"/>
          </a:p>
        </p:txBody>
      </p:sp>
      <p:sp>
        <p:nvSpPr>
          <p:cNvPr id="2" name="Title 1"/>
          <p:cNvSpPr>
            <a:spLocks noGrp="1"/>
          </p:cNvSpPr>
          <p:nvPr>
            <p:ph type="title"/>
          </p:nvPr>
        </p:nvSpPr>
        <p:spPr>
          <a:xfrm>
            <a:off x="2590800" y="381000"/>
            <a:ext cx="4114800" cy="701040"/>
          </a:xfrm>
        </p:spPr>
        <p:txBody>
          <a:bodyPr>
            <a:normAutofit/>
          </a:bodyPr>
          <a:lstStyle/>
          <a:p>
            <a:r>
              <a:rPr lang="en-US" sz="3200" dirty="0" smtClean="0"/>
              <a:t>Resources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828800"/>
            <a:ext cx="8229600" cy="5181600"/>
          </a:xfrm>
        </p:spPr>
        <p:txBody>
          <a:bodyPr>
            <a:normAutofit/>
          </a:bodyPr>
          <a:lstStyle/>
          <a:p>
            <a:r>
              <a:rPr lang="en-US" sz="2800" dirty="0" smtClean="0"/>
              <a:t>Resolve through Sharing</a:t>
            </a:r>
          </a:p>
          <a:p>
            <a:endParaRPr lang="en-US" sz="2800" dirty="0" smtClean="0"/>
          </a:p>
          <a:p>
            <a:r>
              <a:rPr lang="en-US" sz="2800" dirty="0" smtClean="0"/>
              <a:t>National Hospice and Palliative Care Organization, </a:t>
            </a:r>
            <a:r>
              <a:rPr lang="en-US" sz="2800" u="sng" dirty="0" smtClean="0">
                <a:hlinkClick r:id="rId2"/>
              </a:rPr>
              <a:t>www.nhpco.org</a:t>
            </a:r>
            <a:endParaRPr lang="en-US" sz="2800" u="sng" dirty="0" smtClean="0"/>
          </a:p>
          <a:p>
            <a:endParaRPr lang="en-US" sz="2800" u="sng" dirty="0"/>
          </a:p>
          <a:p>
            <a:r>
              <a:rPr lang="en-US" sz="2800" dirty="0" smtClean="0"/>
              <a:t>Circle of Life Hospice,</a:t>
            </a:r>
          </a:p>
          <a:p>
            <a:r>
              <a:rPr lang="en-US" sz="2800" dirty="0" smtClean="0"/>
              <a:t> </a:t>
            </a:r>
            <a:r>
              <a:rPr lang="en-US" sz="2800" u="sng" dirty="0" smtClean="0"/>
              <a:t>www.nwacircleoflife.com</a:t>
            </a:r>
          </a:p>
          <a:p>
            <a:endParaRPr lang="en-US" dirty="0" smtClean="0">
              <a:solidFill>
                <a:schemeClr val="accent5">
                  <a:lumMod val="50000"/>
                </a:schemeClr>
              </a:solidFill>
            </a:endParaRPr>
          </a:p>
          <a:p>
            <a:endParaRPr lang="en-US" dirty="0" smtClean="0">
              <a:solidFill>
                <a:schemeClr val="accent5">
                  <a:lumMod val="50000"/>
                </a:schemeClr>
              </a:solidFill>
            </a:endParaRPr>
          </a:p>
          <a:p>
            <a:endParaRPr lang="en-US" dirty="0" smtClean="0">
              <a:solidFill>
                <a:schemeClr val="accent5">
                  <a:lumMod val="50000"/>
                </a:schemeClr>
              </a:solidFill>
            </a:endParaRPr>
          </a:p>
          <a:p>
            <a:endParaRPr lang="en-US" dirty="0" smtClean="0">
              <a:solidFill>
                <a:schemeClr val="accent5">
                  <a:lumMod val="50000"/>
                </a:schemeClr>
              </a:solidFill>
            </a:endParaRPr>
          </a:p>
          <a:p>
            <a:endParaRPr lang="en-US" dirty="0"/>
          </a:p>
        </p:txBody>
      </p:sp>
      <p:sp>
        <p:nvSpPr>
          <p:cNvPr id="2" name="Title 1"/>
          <p:cNvSpPr>
            <a:spLocks noGrp="1"/>
          </p:cNvSpPr>
          <p:nvPr>
            <p:ph type="title"/>
          </p:nvPr>
        </p:nvSpPr>
        <p:spPr>
          <a:xfrm>
            <a:off x="2438400" y="152400"/>
            <a:ext cx="4267200" cy="990600"/>
          </a:xfrm>
        </p:spPr>
        <p:txBody>
          <a:bodyPr>
            <a:normAutofit/>
          </a:bodyPr>
          <a:lstStyle/>
          <a:p>
            <a:r>
              <a:rPr lang="en-US" sz="3200" dirty="0" smtClean="0"/>
              <a:t>Resources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25721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o5.com/wp-content/uploads/2011/07/question-mark.jpg"/>
          <p:cNvPicPr>
            <a:picLocks noGrp="1" noChangeAspect="1" noChangeArrowheads="1"/>
          </p:cNvPicPr>
          <p:nvPr>
            <p:ph sz="quarter" idx="13"/>
          </p:nvPr>
        </p:nvPicPr>
        <p:blipFill>
          <a:blip r:embed="rId3" cstate="print"/>
          <a:srcRect/>
          <a:stretch>
            <a:fillRect/>
          </a:stretch>
        </p:blipFill>
        <p:spPr bwMode="auto">
          <a:xfrm>
            <a:off x="2667000" y="1752600"/>
            <a:ext cx="3620352" cy="3357054"/>
          </a:xfrm>
          <a:prstGeom prst="rect">
            <a:avLst/>
          </a:prstGeom>
          <a:noFill/>
        </p:spPr>
      </p:pic>
      <p:sp>
        <p:nvSpPr>
          <p:cNvPr id="5" name="TextBox 4"/>
          <p:cNvSpPr txBox="1"/>
          <p:nvPr/>
        </p:nvSpPr>
        <p:spPr>
          <a:xfrm>
            <a:off x="457200" y="1676400"/>
            <a:ext cx="2133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WHO</a:t>
            </a:r>
            <a:endParaRPr lang="en-US" sz="3200" b="1" dirty="0">
              <a:effectLst>
                <a:outerShdw blurRad="38100" dist="38100" dir="2700000" algn="tl">
                  <a:srgbClr val="000000">
                    <a:alpha val="43137"/>
                  </a:srgbClr>
                </a:outerShdw>
              </a:effectLst>
            </a:endParaRPr>
          </a:p>
        </p:txBody>
      </p:sp>
      <p:sp>
        <p:nvSpPr>
          <p:cNvPr id="6" name="TextBox 5"/>
          <p:cNvSpPr txBox="1"/>
          <p:nvPr/>
        </p:nvSpPr>
        <p:spPr>
          <a:xfrm>
            <a:off x="304800" y="3579506"/>
            <a:ext cx="2133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WHAT</a:t>
            </a:r>
            <a:endParaRPr lang="en-US" sz="3200" b="1" dirty="0">
              <a:effectLst>
                <a:outerShdw blurRad="38100" dist="38100" dir="2700000" algn="tl">
                  <a:srgbClr val="000000">
                    <a:alpha val="43137"/>
                  </a:srgbClr>
                </a:outerShdw>
              </a:effectLst>
            </a:endParaRPr>
          </a:p>
        </p:txBody>
      </p:sp>
      <p:sp>
        <p:nvSpPr>
          <p:cNvPr id="7" name="TextBox 6"/>
          <p:cNvSpPr txBox="1"/>
          <p:nvPr/>
        </p:nvSpPr>
        <p:spPr>
          <a:xfrm>
            <a:off x="4447308" y="5809182"/>
            <a:ext cx="2133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WHEN</a:t>
            </a:r>
            <a:endParaRPr lang="en-US" sz="3200" b="1" dirty="0">
              <a:effectLst>
                <a:outerShdw blurRad="38100" dist="38100" dir="2700000" algn="tl">
                  <a:srgbClr val="000000">
                    <a:alpha val="43137"/>
                  </a:srgbClr>
                </a:outerShdw>
              </a:effectLst>
            </a:endParaRPr>
          </a:p>
        </p:txBody>
      </p:sp>
      <p:sp>
        <p:nvSpPr>
          <p:cNvPr id="8" name="TextBox 7"/>
          <p:cNvSpPr txBox="1"/>
          <p:nvPr/>
        </p:nvSpPr>
        <p:spPr>
          <a:xfrm>
            <a:off x="990600" y="5638800"/>
            <a:ext cx="2133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WHERE</a:t>
            </a:r>
            <a:endParaRPr lang="en-US" sz="3200" b="1" dirty="0">
              <a:effectLst>
                <a:outerShdw blurRad="38100" dist="38100" dir="2700000" algn="tl">
                  <a:srgbClr val="000000">
                    <a:alpha val="43137"/>
                  </a:srgbClr>
                </a:outerShdw>
              </a:effectLst>
            </a:endParaRPr>
          </a:p>
        </p:txBody>
      </p:sp>
      <p:sp>
        <p:nvSpPr>
          <p:cNvPr id="9" name="TextBox 8"/>
          <p:cNvSpPr txBox="1"/>
          <p:nvPr/>
        </p:nvSpPr>
        <p:spPr>
          <a:xfrm>
            <a:off x="6781800" y="2590800"/>
            <a:ext cx="2133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HOW</a:t>
            </a:r>
            <a:endParaRPr lang="en-US" sz="3200" b="1" dirty="0">
              <a:effectLst>
                <a:outerShdw blurRad="38100" dist="38100" dir="2700000" algn="tl">
                  <a:srgbClr val="000000">
                    <a:alpha val="43137"/>
                  </a:srgbClr>
                </a:outerShdw>
              </a:effectLst>
            </a:endParaRPr>
          </a:p>
        </p:txBody>
      </p:sp>
      <p:sp>
        <p:nvSpPr>
          <p:cNvPr id="10" name="TextBox 9"/>
          <p:cNvSpPr txBox="1"/>
          <p:nvPr/>
        </p:nvSpPr>
        <p:spPr>
          <a:xfrm>
            <a:off x="6934200" y="4724400"/>
            <a:ext cx="2133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WHY</a:t>
            </a:r>
            <a:endParaRPr lang="en-US" sz="3200" b="1" dirty="0">
              <a:effectLst>
                <a:outerShdw blurRad="38100" dist="38100" dir="2700000" algn="tl">
                  <a:srgbClr val="000000">
                    <a:alpha val="43137"/>
                  </a:srgbClr>
                </a:outerShdw>
              </a:effectLst>
            </a:endParaRPr>
          </a:p>
        </p:txBody>
      </p:sp>
      <p:sp>
        <p:nvSpPr>
          <p:cNvPr id="11" name="Title 1"/>
          <p:cNvSpPr>
            <a:spLocks noGrp="1"/>
          </p:cNvSpPr>
          <p:nvPr>
            <p:ph type="title"/>
          </p:nvPr>
        </p:nvSpPr>
        <p:spPr>
          <a:xfrm>
            <a:off x="609600" y="228600"/>
            <a:ext cx="8001000" cy="990600"/>
          </a:xfrm>
        </p:spPr>
        <p:txBody>
          <a:bodyPr>
            <a:normAutofit/>
          </a:bodyPr>
          <a:lstStyle/>
          <a:p>
            <a:r>
              <a:rPr lang="en-US" sz="3600" dirty="0" smtClean="0"/>
              <a:t>Objectives</a:t>
            </a:r>
            <a:endParaRPr lang="en-US" sz="3600" dirty="0"/>
          </a:p>
        </p:txBody>
      </p:sp>
    </p:spTree>
    <p:extLst>
      <p:ext uri="{BB962C8B-B14F-4D97-AF65-F5344CB8AC3E}">
        <p14:creationId xmlns:p14="http://schemas.microsoft.com/office/powerpoint/2010/main" xmlns="" val="972736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ppcLogo.gif"/>
          <p:cNvPicPr>
            <a:picLocks noChangeAspect="1"/>
          </p:cNvPicPr>
          <p:nvPr/>
        </p:nvPicPr>
        <p:blipFill>
          <a:blip r:embed="rId2" cstate="print"/>
          <a:stretch>
            <a:fillRect/>
          </a:stretch>
        </p:blipFill>
        <p:spPr>
          <a:xfrm>
            <a:off x="381000" y="2072309"/>
            <a:ext cx="4572000" cy="2956891"/>
          </a:xfrm>
          <a:prstGeom prst="rect">
            <a:avLst/>
          </a:prstGeom>
        </p:spPr>
      </p:pic>
      <p:sp>
        <p:nvSpPr>
          <p:cNvPr id="5" name="Title 1"/>
          <p:cNvSpPr>
            <a:spLocks noGrp="1"/>
          </p:cNvSpPr>
          <p:nvPr>
            <p:ph type="title"/>
          </p:nvPr>
        </p:nvSpPr>
        <p:spPr>
          <a:xfrm>
            <a:off x="2362200" y="228600"/>
            <a:ext cx="4343400" cy="990600"/>
          </a:xfrm>
        </p:spPr>
        <p:txBody>
          <a:bodyPr>
            <a:normAutofit/>
          </a:bodyPr>
          <a:lstStyle/>
          <a:p>
            <a:r>
              <a:rPr lang="en-US" sz="3200" dirty="0" smtClean="0"/>
              <a:t>Resources</a:t>
            </a:r>
            <a:endParaRPr lang="en-US" sz="3200" dirty="0"/>
          </a:p>
        </p:txBody>
      </p:sp>
      <p:cxnSp>
        <p:nvCxnSpPr>
          <p:cNvPr id="6" name="Straight Connector 5"/>
          <p:cNvCxnSpPr/>
          <p:nvPr/>
        </p:nvCxnSpPr>
        <p:spPr>
          <a:xfrm rot="10800000">
            <a:off x="533400" y="1370011"/>
            <a:ext cx="807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193268"/>
            <a:ext cx="5486400" cy="400110"/>
          </a:xfrm>
          <a:prstGeom prst="rect">
            <a:avLst/>
          </a:prstGeom>
          <a:noFill/>
        </p:spPr>
        <p:txBody>
          <a:bodyPr wrap="square" rtlCol="0">
            <a:spAutoFit/>
          </a:bodyPr>
          <a:lstStyle/>
          <a:p>
            <a:r>
              <a:rPr lang="en-US" sz="2000" b="1" dirty="0" smtClean="0"/>
              <a:t>The Initiative for Pediatric Palliative Care</a:t>
            </a:r>
            <a:endParaRPr lang="en-US" sz="2000" b="1" dirty="0"/>
          </a:p>
        </p:txBody>
      </p:sp>
      <p:sp>
        <p:nvSpPr>
          <p:cNvPr id="8" name="TextBox 7"/>
          <p:cNvSpPr txBox="1"/>
          <p:nvPr/>
        </p:nvSpPr>
        <p:spPr>
          <a:xfrm>
            <a:off x="990600" y="5574268"/>
            <a:ext cx="3124200" cy="369332"/>
          </a:xfrm>
          <a:prstGeom prst="rect">
            <a:avLst/>
          </a:prstGeom>
          <a:noFill/>
        </p:spPr>
        <p:txBody>
          <a:bodyPr wrap="square" rtlCol="0">
            <a:spAutoFit/>
          </a:bodyPr>
          <a:lstStyle/>
          <a:p>
            <a:pPr algn="ctr"/>
            <a:r>
              <a:rPr lang="en-US" dirty="0" smtClean="0"/>
              <a:t>www.ippcweb.org</a:t>
            </a:r>
            <a:endParaRPr lang="en-US" dirty="0"/>
          </a:p>
        </p:txBody>
      </p:sp>
      <p:sp>
        <p:nvSpPr>
          <p:cNvPr id="9" name="TextBox 8"/>
          <p:cNvSpPr txBox="1"/>
          <p:nvPr/>
        </p:nvSpPr>
        <p:spPr>
          <a:xfrm>
            <a:off x="5410200" y="1599486"/>
            <a:ext cx="3581400" cy="4801314"/>
          </a:xfrm>
          <a:prstGeom prst="rect">
            <a:avLst/>
          </a:prstGeom>
          <a:noFill/>
          <a:ln>
            <a:solidFill>
              <a:schemeClr val="tx1"/>
            </a:solidFill>
            <a:prstDash val="sysDot"/>
          </a:ln>
        </p:spPr>
        <p:txBody>
          <a:bodyPr wrap="square" rtlCol="0">
            <a:spAutoFit/>
          </a:bodyPr>
          <a:lstStyle/>
          <a:p>
            <a:endParaRPr lang="en-US" dirty="0" smtClean="0"/>
          </a:p>
          <a:p>
            <a:pPr>
              <a:buFont typeface="Wingdings" pitchFamily="2" charset="2"/>
              <a:buChar char="v"/>
            </a:pPr>
            <a:r>
              <a:rPr lang="en-US" dirty="0" smtClean="0"/>
              <a:t> Holistic care of the child</a:t>
            </a:r>
          </a:p>
          <a:p>
            <a:pPr>
              <a:buFont typeface="Wingdings" pitchFamily="2" charset="2"/>
              <a:buChar char="v"/>
            </a:pPr>
            <a:endParaRPr lang="en-US" dirty="0" smtClean="0"/>
          </a:p>
          <a:p>
            <a:pPr>
              <a:buFont typeface="Wingdings" pitchFamily="2" charset="2"/>
              <a:buChar char="v"/>
            </a:pPr>
            <a:r>
              <a:rPr lang="en-US" dirty="0" smtClean="0"/>
              <a:t> Support of the family    </a:t>
            </a:r>
          </a:p>
          <a:p>
            <a:r>
              <a:rPr lang="en-US" dirty="0" smtClean="0"/>
              <a:t>    unit</a:t>
            </a:r>
          </a:p>
          <a:p>
            <a:pPr>
              <a:buFont typeface="Wingdings" pitchFamily="2" charset="2"/>
              <a:buChar char="v"/>
            </a:pPr>
            <a:endParaRPr lang="en-US" dirty="0" smtClean="0"/>
          </a:p>
          <a:p>
            <a:pPr>
              <a:buFont typeface="Wingdings" pitchFamily="2" charset="2"/>
              <a:buChar char="v"/>
            </a:pPr>
            <a:r>
              <a:rPr lang="en-US" dirty="0" smtClean="0"/>
              <a:t> Involvement of the </a:t>
            </a:r>
          </a:p>
          <a:p>
            <a:r>
              <a:rPr lang="en-US" dirty="0" smtClean="0"/>
              <a:t>    family in decision-making   </a:t>
            </a:r>
          </a:p>
          <a:p>
            <a:r>
              <a:rPr lang="en-US" dirty="0" smtClean="0"/>
              <a:t>    and care planning</a:t>
            </a:r>
          </a:p>
          <a:p>
            <a:pPr>
              <a:buFont typeface="Wingdings" pitchFamily="2" charset="2"/>
              <a:buChar char="v"/>
            </a:pPr>
            <a:endParaRPr lang="en-US" dirty="0" smtClean="0"/>
          </a:p>
          <a:p>
            <a:pPr>
              <a:buFont typeface="Wingdings" pitchFamily="2" charset="2"/>
              <a:buChar char="v"/>
            </a:pPr>
            <a:r>
              <a:rPr lang="en-US" dirty="0" smtClean="0"/>
              <a:t> Relief of pain</a:t>
            </a:r>
          </a:p>
          <a:p>
            <a:pPr>
              <a:buFont typeface="Wingdings" pitchFamily="2" charset="2"/>
              <a:buChar char="v"/>
            </a:pPr>
            <a:endParaRPr lang="en-US" dirty="0" smtClean="0"/>
          </a:p>
          <a:p>
            <a:pPr>
              <a:buFont typeface="Wingdings" pitchFamily="2" charset="2"/>
              <a:buChar char="v"/>
            </a:pPr>
            <a:r>
              <a:rPr lang="en-US" dirty="0" smtClean="0"/>
              <a:t> Continuity of care</a:t>
            </a:r>
          </a:p>
          <a:p>
            <a:pPr>
              <a:buFont typeface="Wingdings" pitchFamily="2" charset="2"/>
              <a:buChar char="v"/>
            </a:pPr>
            <a:endParaRPr lang="en-US" dirty="0" smtClean="0"/>
          </a:p>
          <a:p>
            <a:pPr>
              <a:buFont typeface="Wingdings" pitchFamily="2" charset="2"/>
              <a:buChar char="v"/>
            </a:pPr>
            <a:r>
              <a:rPr lang="en-US" dirty="0" smtClean="0"/>
              <a:t> Grief and bereavement </a:t>
            </a:r>
          </a:p>
          <a:p>
            <a:r>
              <a:rPr lang="en-US" dirty="0" smtClean="0"/>
              <a:t>    support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5105400"/>
          </a:xfrm>
        </p:spPr>
        <p:txBody>
          <a:bodyPr>
            <a:normAutofit fontScale="92500" lnSpcReduction="20000"/>
          </a:bodyPr>
          <a:lstStyle/>
          <a:p>
            <a:pPr>
              <a:buFont typeface="Wingdings" pitchFamily="2" charset="2"/>
              <a:buChar char="v"/>
            </a:pPr>
            <a:r>
              <a:rPr lang="en-US" sz="2800" dirty="0" smtClean="0"/>
              <a:t>Arkansas Fetal Diagnosis and Management Program</a:t>
            </a:r>
          </a:p>
          <a:p>
            <a:pPr marL="585216" lvl="1" indent="0">
              <a:buNone/>
            </a:pPr>
            <a:r>
              <a:rPr lang="en-US" sz="2800" dirty="0" smtClean="0"/>
              <a:t>    Lori Gardner, 501-296-1745 </a:t>
            </a:r>
            <a:r>
              <a:rPr lang="en-US" sz="2800" dirty="0" err="1" smtClean="0"/>
              <a:t>ext</a:t>
            </a:r>
            <a:r>
              <a:rPr lang="en-US" sz="2800" dirty="0" smtClean="0"/>
              <a:t> 1410</a:t>
            </a:r>
          </a:p>
          <a:p>
            <a:pPr marL="585216" lvl="1" indent="0">
              <a:buNone/>
            </a:pPr>
            <a:r>
              <a:rPr lang="en-US" sz="2800" dirty="0"/>
              <a:t> </a:t>
            </a:r>
            <a:r>
              <a:rPr lang="en-US" sz="2800" dirty="0" smtClean="0"/>
              <a:t>   Lgardner@uams.edu</a:t>
            </a:r>
          </a:p>
          <a:p>
            <a:pPr marL="585216" lvl="1" indent="0">
              <a:buNone/>
            </a:pPr>
            <a:endParaRPr lang="en-US" sz="2800" dirty="0"/>
          </a:p>
          <a:p>
            <a:pPr marL="722376" indent="-457200">
              <a:buFont typeface="Wingdings" panose="05000000000000000000" pitchFamily="2" charset="2"/>
              <a:buChar char="v"/>
            </a:pPr>
            <a:r>
              <a:rPr lang="en-US" sz="2800" dirty="0" smtClean="0"/>
              <a:t>ANGELS call center</a:t>
            </a:r>
          </a:p>
          <a:p>
            <a:pPr marL="585216" lvl="1" indent="0">
              <a:buNone/>
            </a:pPr>
            <a:r>
              <a:rPr lang="en-US" sz="2800" dirty="0"/>
              <a:t> </a:t>
            </a:r>
            <a:r>
              <a:rPr lang="en-US" sz="2800" dirty="0" smtClean="0"/>
              <a:t>    1-866-273-3835</a:t>
            </a:r>
          </a:p>
          <a:p>
            <a:pPr marL="265176" indent="0">
              <a:buNone/>
            </a:pPr>
            <a:endParaRPr lang="en-US" sz="2800" dirty="0"/>
          </a:p>
          <a:p>
            <a:pPr marL="722376" indent="-457200">
              <a:buFont typeface="Wingdings" panose="05000000000000000000" pitchFamily="2" charset="2"/>
              <a:buChar char="v"/>
            </a:pPr>
            <a:r>
              <a:rPr lang="en-US" sz="2800" dirty="0" smtClean="0"/>
              <a:t>http://angelsguidelines.com</a:t>
            </a:r>
          </a:p>
          <a:p>
            <a:pPr marL="585216" lvl="1" indent="0">
              <a:buNone/>
            </a:pPr>
            <a:r>
              <a:rPr lang="en-US" sz="2800" dirty="0"/>
              <a:t> </a:t>
            </a:r>
            <a:r>
              <a:rPr lang="en-US" sz="2800" dirty="0" smtClean="0"/>
              <a:t>     Prenatal Counseling</a:t>
            </a:r>
          </a:p>
          <a:p>
            <a:pPr marL="585216" lvl="1" indent="0">
              <a:buNone/>
            </a:pPr>
            <a:r>
              <a:rPr lang="en-US" sz="2800" dirty="0"/>
              <a:t>	</a:t>
            </a:r>
            <a:r>
              <a:rPr lang="en-US" sz="2800" dirty="0" smtClean="0"/>
              <a:t> Perinatal Palliative Care</a:t>
            </a:r>
          </a:p>
          <a:p>
            <a:pPr marL="137160" indent="0">
              <a:buNone/>
            </a:pPr>
            <a:r>
              <a:rPr lang="en-US" dirty="0"/>
              <a:t>	</a:t>
            </a:r>
            <a:endParaRPr lang="en-US" dirty="0" smtClean="0"/>
          </a:p>
          <a:p>
            <a:pPr marL="137160" indent="0">
              <a:buNone/>
            </a:pPr>
            <a:endParaRPr lang="en-US" dirty="0" smtClean="0"/>
          </a:p>
          <a:p>
            <a:pPr>
              <a:buNone/>
            </a:pPr>
            <a:endParaRPr lang="en-US" dirty="0" smtClean="0"/>
          </a:p>
        </p:txBody>
      </p:sp>
      <p:sp>
        <p:nvSpPr>
          <p:cNvPr id="2" name="Title 1"/>
          <p:cNvSpPr>
            <a:spLocks noGrp="1"/>
          </p:cNvSpPr>
          <p:nvPr>
            <p:ph type="title"/>
          </p:nvPr>
        </p:nvSpPr>
        <p:spPr>
          <a:xfrm>
            <a:off x="2438400" y="152400"/>
            <a:ext cx="4190999" cy="990600"/>
          </a:xfrm>
        </p:spPr>
        <p:txBody>
          <a:bodyPr>
            <a:normAutofit/>
          </a:bodyPr>
          <a:lstStyle/>
          <a:p>
            <a:r>
              <a:rPr lang="en-US" sz="3200" dirty="0" smtClean="0"/>
              <a:t>Resources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889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905000"/>
            <a:ext cx="8229600" cy="4267200"/>
          </a:xfrm>
        </p:spPr>
        <p:txBody>
          <a:bodyPr>
            <a:normAutofit/>
          </a:bodyPr>
          <a:lstStyle/>
          <a:p>
            <a:pPr>
              <a:buFont typeface="Wingdings" pitchFamily="2" charset="2"/>
              <a:buChar char="v"/>
            </a:pPr>
            <a:r>
              <a:rPr lang="en-US" sz="2800" dirty="0" smtClean="0"/>
              <a:t>Neonatology consults</a:t>
            </a:r>
          </a:p>
          <a:p>
            <a:pPr lvl="1"/>
            <a:r>
              <a:rPr lang="en-US" sz="2600" dirty="0" smtClean="0"/>
              <a:t>  1-800-ACH-HELP</a:t>
            </a:r>
          </a:p>
          <a:p>
            <a:pPr lvl="1"/>
            <a:r>
              <a:rPr lang="en-US" sz="2600" dirty="0" smtClean="0"/>
              <a:t>501-364-6429</a:t>
            </a:r>
          </a:p>
          <a:p>
            <a:pPr marL="585216" lvl="1" indent="0">
              <a:buNone/>
            </a:pPr>
            <a:r>
              <a:rPr lang="en-US" sz="2800" dirty="0"/>
              <a:t> </a:t>
            </a:r>
            <a:r>
              <a:rPr lang="en-US" sz="2800" dirty="0" smtClean="0"/>
              <a:t>	</a:t>
            </a:r>
          </a:p>
          <a:p>
            <a:pPr>
              <a:buFont typeface="Wingdings" pitchFamily="2" charset="2"/>
              <a:buChar char="v"/>
            </a:pPr>
            <a:r>
              <a:rPr lang="en-US" sz="2800" dirty="0" smtClean="0"/>
              <a:t>ACH </a:t>
            </a:r>
            <a:r>
              <a:rPr lang="en-US" sz="2800" dirty="0" err="1" smtClean="0"/>
              <a:t>PalCare</a:t>
            </a:r>
            <a:r>
              <a:rPr lang="en-US" sz="2800" dirty="0" smtClean="0"/>
              <a:t> Team</a:t>
            </a:r>
          </a:p>
          <a:p>
            <a:pPr lvl="1"/>
            <a:r>
              <a:rPr lang="en-US" sz="2600" dirty="0" smtClean="0"/>
              <a:t>501-364-6658</a:t>
            </a:r>
          </a:p>
          <a:p>
            <a:pPr marL="137160" indent="0">
              <a:buNone/>
            </a:pPr>
            <a:endParaRPr lang="en-US" dirty="0" smtClean="0"/>
          </a:p>
          <a:p>
            <a:pPr>
              <a:buNone/>
            </a:pPr>
            <a:endParaRPr lang="en-US" dirty="0" smtClean="0"/>
          </a:p>
        </p:txBody>
      </p:sp>
      <p:sp>
        <p:nvSpPr>
          <p:cNvPr id="2" name="Title 1"/>
          <p:cNvSpPr>
            <a:spLocks noGrp="1"/>
          </p:cNvSpPr>
          <p:nvPr>
            <p:ph type="title"/>
          </p:nvPr>
        </p:nvSpPr>
        <p:spPr>
          <a:xfrm>
            <a:off x="2286000" y="152400"/>
            <a:ext cx="4343400" cy="1066800"/>
          </a:xfrm>
        </p:spPr>
        <p:txBody>
          <a:bodyPr>
            <a:normAutofit/>
          </a:bodyPr>
          <a:lstStyle/>
          <a:p>
            <a:r>
              <a:rPr lang="en-US" sz="3200" dirty="0" smtClean="0"/>
              <a:t>Resources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39939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a:p>
          <a:p>
            <a:pPr marL="137160" indent="0" algn="ctr">
              <a:buNone/>
            </a:pPr>
            <a:r>
              <a:rPr lang="en-US" dirty="0"/>
              <a:t> </a:t>
            </a:r>
            <a:r>
              <a:rPr lang="en-US" sz="3600" b="1" dirty="0"/>
              <a:t>The Dying Neonate: </a:t>
            </a:r>
            <a:endParaRPr lang="en-US" sz="3600" b="1" dirty="0" smtClean="0"/>
          </a:p>
          <a:p>
            <a:pPr marL="137160" indent="0" algn="ctr">
              <a:buNone/>
            </a:pPr>
            <a:r>
              <a:rPr lang="en-US" sz="3600" b="1" dirty="0" smtClean="0"/>
              <a:t>Family-Centered </a:t>
            </a:r>
            <a:r>
              <a:rPr lang="en-US" sz="3600" b="1" dirty="0"/>
              <a:t>End-of-Life Care</a:t>
            </a:r>
          </a:p>
          <a:p>
            <a:pPr marL="137160" indent="0" algn="ctr">
              <a:buNone/>
            </a:pPr>
            <a:r>
              <a:rPr lang="en-US" i="1" dirty="0"/>
              <a:t>Martine De Lisle-Porter, RNC, </a:t>
            </a:r>
            <a:r>
              <a:rPr lang="en-US" i="1" dirty="0" smtClean="0"/>
              <a:t>MN</a:t>
            </a:r>
          </a:p>
          <a:p>
            <a:pPr marL="137160" indent="0" algn="ctr">
              <a:buNone/>
            </a:pPr>
            <a:r>
              <a:rPr lang="en-US" i="1" dirty="0" smtClean="0"/>
              <a:t>Ann </a:t>
            </a:r>
            <a:r>
              <a:rPr lang="en-US" i="1" dirty="0"/>
              <a:t>Marie </a:t>
            </a:r>
            <a:r>
              <a:rPr lang="en-US" i="1" dirty="0" err="1"/>
              <a:t>Podruchny</a:t>
            </a:r>
            <a:r>
              <a:rPr lang="en-US" i="1" dirty="0"/>
              <a:t>, RNC, </a:t>
            </a:r>
            <a:r>
              <a:rPr lang="en-US" i="1" dirty="0" smtClean="0"/>
              <a:t>MN</a:t>
            </a:r>
          </a:p>
          <a:p>
            <a:pPr marL="137160" indent="0" algn="ctr">
              <a:buNone/>
            </a:pPr>
            <a:endParaRPr lang="en-US" i="1" dirty="0"/>
          </a:p>
          <a:p>
            <a:pPr marL="137160" indent="0" algn="ctr">
              <a:buNone/>
            </a:pPr>
            <a:r>
              <a:rPr lang="en-US" sz="2000" i="1" dirty="0" smtClean="0"/>
              <a:t>Neonatal Network</a:t>
            </a:r>
            <a:r>
              <a:rPr lang="en-US" sz="2000" dirty="0" smtClean="0"/>
              <a:t>. 2009; 28(2):75-83</a:t>
            </a:r>
            <a:endParaRPr lang="en-US" sz="2000" dirty="0"/>
          </a:p>
        </p:txBody>
      </p:sp>
      <p:sp>
        <p:nvSpPr>
          <p:cNvPr id="2" name="Title 1"/>
          <p:cNvSpPr>
            <a:spLocks noGrp="1"/>
          </p:cNvSpPr>
          <p:nvPr>
            <p:ph type="title"/>
          </p:nvPr>
        </p:nvSpPr>
        <p:spPr>
          <a:xfrm>
            <a:off x="2438400" y="152400"/>
            <a:ext cx="4190999" cy="1066800"/>
          </a:xfrm>
        </p:spPr>
        <p:txBody>
          <a:bodyPr>
            <a:normAutofit/>
          </a:bodyPr>
          <a:lstStyle/>
          <a:p>
            <a:r>
              <a:rPr lang="en-US" sz="3200" dirty="0" smtClean="0"/>
              <a:t>References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0204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188" b="18222"/>
          <a:stretch/>
        </p:blipFill>
        <p:spPr bwMode="auto">
          <a:xfrm>
            <a:off x="1081480" y="182880"/>
            <a:ext cx="7165108" cy="6446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7477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215" b="13342"/>
          <a:stretch/>
        </p:blipFill>
        <p:spPr bwMode="auto">
          <a:xfrm>
            <a:off x="898371" y="208280"/>
            <a:ext cx="7407429" cy="6389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1386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828800"/>
            <a:ext cx="8229600" cy="4075176"/>
          </a:xfrm>
        </p:spPr>
        <p:txBody>
          <a:bodyPr>
            <a:normAutofit fontScale="25000" lnSpcReduction="20000"/>
          </a:bodyPr>
          <a:lstStyle/>
          <a:p>
            <a:pPr marL="137160" lvl="0" indent="0">
              <a:buNone/>
            </a:pPr>
            <a:r>
              <a:rPr lang="en-US" sz="6400" dirty="0"/>
              <a:t>Mathews TJ, </a:t>
            </a:r>
            <a:r>
              <a:rPr lang="en-US" sz="6400" dirty="0" err="1"/>
              <a:t>Minino</a:t>
            </a:r>
            <a:r>
              <a:rPr lang="en-US" sz="6400" dirty="0"/>
              <a:t> AM, </a:t>
            </a:r>
            <a:r>
              <a:rPr lang="en-US" sz="6400" dirty="0" err="1"/>
              <a:t>Osterman</a:t>
            </a:r>
            <a:r>
              <a:rPr lang="en-US" sz="6400" dirty="0"/>
              <a:t> MJK, </a:t>
            </a:r>
            <a:r>
              <a:rPr lang="en-US" sz="6400" dirty="0" err="1"/>
              <a:t>Strobino</a:t>
            </a:r>
            <a:r>
              <a:rPr lang="en-US" sz="6400" dirty="0"/>
              <a:t> DM, </a:t>
            </a:r>
            <a:r>
              <a:rPr lang="en-US" sz="6400" dirty="0" err="1"/>
              <a:t>Guyer</a:t>
            </a:r>
            <a:r>
              <a:rPr lang="en-US" sz="6400" dirty="0"/>
              <a:t> B. Annual summary of vital statistics 2008. </a:t>
            </a:r>
            <a:r>
              <a:rPr lang="en-US" sz="6400" i="1" dirty="0"/>
              <a:t>Pediatrics</a:t>
            </a:r>
            <a:r>
              <a:rPr lang="en-US" sz="6400" dirty="0"/>
              <a:t> 2011;127(1):146-57.</a:t>
            </a:r>
          </a:p>
          <a:p>
            <a:pPr marL="137160" indent="0">
              <a:buNone/>
            </a:pPr>
            <a:r>
              <a:rPr lang="en-US" sz="6400" dirty="0"/>
              <a:t> </a:t>
            </a:r>
          </a:p>
          <a:p>
            <a:pPr marL="137160" lvl="0" indent="0">
              <a:buNone/>
            </a:pPr>
            <a:r>
              <a:rPr lang="en-US" sz="6400" dirty="0"/>
              <a:t>Cook LA, </a:t>
            </a:r>
            <a:r>
              <a:rPr lang="en-US" sz="6400" dirty="0" err="1"/>
              <a:t>Watchko</a:t>
            </a:r>
            <a:r>
              <a:rPr lang="en-US" sz="6400" dirty="0"/>
              <a:t> JF. Decision making for the critically ill neonate near the end of life. </a:t>
            </a:r>
            <a:r>
              <a:rPr lang="en-US" sz="6400" i="1" dirty="0"/>
              <a:t>J </a:t>
            </a:r>
            <a:r>
              <a:rPr lang="en-US" sz="6400" i="1" dirty="0" err="1"/>
              <a:t>Perinatol</a:t>
            </a:r>
            <a:r>
              <a:rPr lang="en-US" sz="6400" i="1" dirty="0"/>
              <a:t> </a:t>
            </a:r>
            <a:r>
              <a:rPr lang="en-US" sz="6400" dirty="0"/>
              <a:t>1996;16(2Pt1):133-6.</a:t>
            </a:r>
          </a:p>
          <a:p>
            <a:pPr marL="137160" indent="0">
              <a:buNone/>
            </a:pPr>
            <a:r>
              <a:rPr lang="en-US" sz="6400" dirty="0"/>
              <a:t> </a:t>
            </a:r>
          </a:p>
          <a:p>
            <a:pPr marL="137160" lvl="0" indent="0">
              <a:buNone/>
            </a:pPr>
            <a:r>
              <a:rPr lang="en-US" sz="6400" dirty="0"/>
              <a:t>Wall SN, Partridge JC. Death in the intensive care nursery: physician practice of withdrawing and withholding life support. </a:t>
            </a:r>
            <a:r>
              <a:rPr lang="en-US" sz="6400" i="1" dirty="0"/>
              <a:t>Pediatrics </a:t>
            </a:r>
            <a:r>
              <a:rPr lang="en-US" sz="6400" dirty="0"/>
              <a:t>1997;99:64-70.</a:t>
            </a:r>
          </a:p>
          <a:p>
            <a:pPr marL="137160" indent="0">
              <a:buNone/>
            </a:pPr>
            <a:r>
              <a:rPr lang="en-US" sz="6400" dirty="0"/>
              <a:t> </a:t>
            </a:r>
          </a:p>
          <a:p>
            <a:pPr marL="137160" lvl="0" indent="0">
              <a:buNone/>
            </a:pPr>
            <a:r>
              <a:rPr lang="en-US" sz="6400" dirty="0"/>
              <a:t>Singh J, Lantos J, Meadow W. End-of-life after birth: death and dying in a neonatal intensive care unit. </a:t>
            </a:r>
            <a:r>
              <a:rPr lang="en-US" sz="6400" i="1" dirty="0"/>
              <a:t>Pediatrics</a:t>
            </a:r>
            <a:r>
              <a:rPr lang="en-US" sz="6400" dirty="0"/>
              <a:t> 2004;114(6):1620-6.</a:t>
            </a:r>
          </a:p>
          <a:p>
            <a:pPr marL="137160" indent="0">
              <a:buNone/>
            </a:pPr>
            <a:r>
              <a:rPr lang="en-US" sz="6400" dirty="0"/>
              <a:t> </a:t>
            </a:r>
          </a:p>
          <a:p>
            <a:pPr marL="137160" lvl="0" indent="0">
              <a:buNone/>
            </a:pPr>
            <a:r>
              <a:rPr lang="en-US" sz="6400" dirty="0"/>
              <a:t>American Academy of Pediatrics Committee on Fetus and Newborn, Bell EF. </a:t>
            </a:r>
            <a:r>
              <a:rPr lang="en-US" sz="6400" dirty="0" err="1"/>
              <a:t>Noninitiation</a:t>
            </a:r>
            <a:r>
              <a:rPr lang="en-US" sz="6400" dirty="0"/>
              <a:t> or withdrawal of intensive care for high-risk newborns. </a:t>
            </a:r>
            <a:r>
              <a:rPr lang="en-US" sz="6400" i="1" dirty="0"/>
              <a:t>Pediatrics</a:t>
            </a:r>
            <a:r>
              <a:rPr lang="en-US" sz="6400" dirty="0"/>
              <a:t> 2007;119(2):401-3.</a:t>
            </a:r>
          </a:p>
          <a:p>
            <a:pPr marL="137160" indent="0">
              <a:buNone/>
            </a:pPr>
            <a:r>
              <a:rPr lang="en-US" sz="6400" dirty="0"/>
              <a:t> </a:t>
            </a:r>
          </a:p>
          <a:p>
            <a:pPr marL="137160" lvl="0" indent="0">
              <a:buNone/>
            </a:pPr>
            <a:r>
              <a:rPr lang="en-US" sz="6400" dirty="0"/>
              <a:t>American Academy of Pediatrics Committee on Bioethics and Committee on Hospital Care. Palliative Care for Children. </a:t>
            </a:r>
            <a:r>
              <a:rPr lang="en-US" sz="6400" i="1" dirty="0"/>
              <a:t>Pediatrics</a:t>
            </a:r>
            <a:r>
              <a:rPr lang="en-US" sz="6400" dirty="0"/>
              <a:t> 2000;106(2):351-7.</a:t>
            </a:r>
          </a:p>
          <a:p>
            <a:pPr marL="137160" indent="0">
              <a:buNone/>
            </a:pPr>
            <a:r>
              <a:rPr lang="en-US" sz="6400" dirty="0"/>
              <a:t> </a:t>
            </a:r>
          </a:p>
          <a:p>
            <a:pPr marL="137160" lvl="0" indent="0">
              <a:buNone/>
            </a:pPr>
            <a:r>
              <a:rPr lang="en-US" sz="6400" dirty="0"/>
              <a:t>Carter BS. Comfort care principles for the high-risk newborn. </a:t>
            </a:r>
            <a:r>
              <a:rPr lang="en-US" sz="6400" i="1" dirty="0" err="1"/>
              <a:t>NeoReviews</a:t>
            </a:r>
            <a:r>
              <a:rPr lang="en-US" sz="6400" dirty="0"/>
              <a:t> 2004;5(11):e484-90. </a:t>
            </a:r>
          </a:p>
          <a:p>
            <a:pPr marL="137160" indent="0">
              <a:buNone/>
            </a:pPr>
            <a:r>
              <a:rPr lang="en-US" sz="6400" dirty="0"/>
              <a:t> </a:t>
            </a:r>
          </a:p>
          <a:p>
            <a:pPr marL="137160" indent="0">
              <a:buNone/>
            </a:pPr>
            <a:r>
              <a:rPr lang="en-US" b="1" dirty="0"/>
              <a:t/>
            </a:r>
            <a:br>
              <a:rPr lang="en-US" b="1" dirty="0"/>
            </a:br>
            <a:r>
              <a:rPr lang="en-US" b="1" dirty="0"/>
              <a:t> </a:t>
            </a:r>
            <a:endParaRPr lang="en-US" dirty="0"/>
          </a:p>
          <a:p>
            <a:pPr marL="137160" indent="0">
              <a:buNone/>
            </a:pPr>
            <a:endParaRPr lang="en-US" dirty="0"/>
          </a:p>
        </p:txBody>
      </p:sp>
      <p:sp>
        <p:nvSpPr>
          <p:cNvPr id="2" name="Title 1"/>
          <p:cNvSpPr>
            <a:spLocks noGrp="1"/>
          </p:cNvSpPr>
          <p:nvPr>
            <p:ph type="title"/>
          </p:nvPr>
        </p:nvSpPr>
        <p:spPr>
          <a:xfrm>
            <a:off x="2362200" y="152400"/>
            <a:ext cx="4191000" cy="1066800"/>
          </a:xfrm>
        </p:spPr>
        <p:txBody>
          <a:bodyPr>
            <a:normAutofit/>
          </a:bodyPr>
          <a:lstStyle/>
          <a:p>
            <a:r>
              <a:rPr lang="en-US" sz="3200" dirty="0" smtClean="0"/>
              <a:t>References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828800"/>
            <a:ext cx="8229600" cy="4075176"/>
          </a:xfrm>
        </p:spPr>
        <p:txBody>
          <a:bodyPr>
            <a:normAutofit fontScale="25000" lnSpcReduction="20000"/>
          </a:bodyPr>
          <a:lstStyle/>
          <a:p>
            <a:pPr marL="137160" indent="0">
              <a:buNone/>
            </a:pPr>
            <a:r>
              <a:rPr lang="en-US" sz="6400" dirty="0" err="1"/>
              <a:t>Brosig</a:t>
            </a:r>
            <a:r>
              <a:rPr lang="en-US" sz="6400" dirty="0"/>
              <a:t> CL, </a:t>
            </a:r>
            <a:r>
              <a:rPr lang="en-US" sz="6400" dirty="0" err="1"/>
              <a:t>Pierucci</a:t>
            </a:r>
            <a:r>
              <a:rPr lang="en-US" sz="6400" dirty="0"/>
              <a:t> RL, </a:t>
            </a:r>
            <a:r>
              <a:rPr lang="en-US" sz="6400" dirty="0" err="1"/>
              <a:t>Kupst</a:t>
            </a:r>
            <a:r>
              <a:rPr lang="en-US" sz="6400" dirty="0"/>
              <a:t> MJ, </a:t>
            </a:r>
            <a:r>
              <a:rPr lang="en-US" sz="6400" dirty="0" err="1"/>
              <a:t>Leuthner</a:t>
            </a:r>
            <a:r>
              <a:rPr lang="en-US" sz="6400" dirty="0"/>
              <a:t> SR. Infant end-of-life care: the parents’ perspective. </a:t>
            </a:r>
            <a:r>
              <a:rPr lang="en-US" sz="6400" i="1" dirty="0"/>
              <a:t>J </a:t>
            </a:r>
            <a:r>
              <a:rPr lang="en-US" sz="6400" i="1" dirty="0" err="1"/>
              <a:t>Perinatol</a:t>
            </a:r>
            <a:r>
              <a:rPr lang="en-US" sz="6400" i="1" dirty="0"/>
              <a:t> </a:t>
            </a:r>
            <a:r>
              <a:rPr lang="en-US" sz="6400" dirty="0"/>
              <a:t>2007; 27(8):510-6.</a:t>
            </a:r>
          </a:p>
          <a:p>
            <a:pPr marL="137160" indent="0">
              <a:buNone/>
            </a:pPr>
            <a:r>
              <a:rPr lang="en-US" sz="6400" dirty="0"/>
              <a:t> </a:t>
            </a:r>
          </a:p>
          <a:p>
            <a:pPr marL="137160" indent="0">
              <a:buNone/>
            </a:pPr>
            <a:r>
              <a:rPr lang="en-US" sz="6400" dirty="0"/>
              <a:t>Catlin A, Carter B. Creation of a neonatal end-of-life palliative care protocol. </a:t>
            </a:r>
            <a:r>
              <a:rPr lang="en-US" sz="6400" i="1" dirty="0"/>
              <a:t>J </a:t>
            </a:r>
            <a:r>
              <a:rPr lang="en-US" sz="6400" i="1" dirty="0" err="1"/>
              <a:t>Perinatol</a:t>
            </a:r>
            <a:r>
              <a:rPr lang="en-US" sz="6400" i="1" dirty="0"/>
              <a:t> </a:t>
            </a:r>
            <a:r>
              <a:rPr lang="en-US" sz="6400" dirty="0"/>
              <a:t>2002;22(3):184-95. </a:t>
            </a:r>
          </a:p>
          <a:p>
            <a:pPr marL="137160" indent="0">
              <a:buNone/>
            </a:pPr>
            <a:r>
              <a:rPr lang="en-US" sz="6400" dirty="0"/>
              <a:t> </a:t>
            </a:r>
          </a:p>
          <a:p>
            <a:pPr marL="137160" indent="0">
              <a:buNone/>
            </a:pPr>
            <a:r>
              <a:rPr lang="en-US" sz="6400" dirty="0"/>
              <a:t>Gale G, Brooks A. Implementing a palliative care program in a newborn intensive care unit. </a:t>
            </a:r>
            <a:r>
              <a:rPr lang="en-US" sz="6400" i="1" dirty="0" err="1"/>
              <a:t>Adv</a:t>
            </a:r>
            <a:r>
              <a:rPr lang="en-US" sz="6400" i="1" dirty="0"/>
              <a:t> Neonatal Care </a:t>
            </a:r>
            <a:r>
              <a:rPr lang="en-US" sz="6400" dirty="0"/>
              <a:t>2006;6(1):37-53. </a:t>
            </a:r>
          </a:p>
          <a:p>
            <a:pPr marL="137160" indent="0">
              <a:buNone/>
            </a:pPr>
            <a:r>
              <a:rPr lang="en-US" sz="6400" dirty="0"/>
              <a:t> </a:t>
            </a:r>
          </a:p>
          <a:p>
            <a:pPr marL="137160" indent="0">
              <a:buNone/>
            </a:pPr>
            <a:r>
              <a:rPr lang="en-US" sz="6400" dirty="0"/>
              <a:t>Gold KJ. Navigating care after a baby dies: a systematic review of parent experiences with health providers. J </a:t>
            </a:r>
            <a:r>
              <a:rPr lang="en-US" sz="6400" dirty="0" err="1"/>
              <a:t>Perinatol</a:t>
            </a:r>
            <a:r>
              <a:rPr lang="en-US" sz="6400" dirty="0"/>
              <a:t> 2007; 27(4):230-7. </a:t>
            </a:r>
          </a:p>
          <a:p>
            <a:pPr marL="137160" indent="0">
              <a:buNone/>
            </a:pPr>
            <a:r>
              <a:rPr lang="en-US" sz="6400" dirty="0"/>
              <a:t> </a:t>
            </a:r>
          </a:p>
          <a:p>
            <a:pPr marL="137160" indent="0">
              <a:buNone/>
            </a:pPr>
            <a:r>
              <a:rPr lang="en-US" sz="6400" dirty="0" err="1"/>
              <a:t>Leuthner</a:t>
            </a:r>
            <a:r>
              <a:rPr lang="en-US" sz="6400" dirty="0"/>
              <a:t> S, Jones EL. Fetal Concerns Program: a model for perinatal palliative care. </a:t>
            </a:r>
            <a:r>
              <a:rPr lang="en-US" sz="6400" i="1" dirty="0"/>
              <a:t>MCN</a:t>
            </a:r>
            <a:r>
              <a:rPr lang="en-US" sz="6400" dirty="0"/>
              <a:t> </a:t>
            </a:r>
            <a:r>
              <a:rPr lang="en-US" sz="6400" i="1" dirty="0"/>
              <a:t>Am J </a:t>
            </a:r>
            <a:r>
              <a:rPr lang="en-US" sz="6400" i="1" dirty="0" err="1"/>
              <a:t>Matern</a:t>
            </a:r>
            <a:r>
              <a:rPr lang="en-US" sz="6400" i="1" dirty="0"/>
              <a:t> Child </a:t>
            </a:r>
            <a:r>
              <a:rPr lang="en-US" sz="6400" i="1" dirty="0" err="1"/>
              <a:t>Nurs</a:t>
            </a:r>
            <a:r>
              <a:rPr lang="en-US" sz="6400" i="1" dirty="0"/>
              <a:t> </a:t>
            </a:r>
            <a:r>
              <a:rPr lang="en-US" sz="6400" dirty="0"/>
              <a:t>2007;32(5):272-8. </a:t>
            </a:r>
          </a:p>
          <a:p>
            <a:pPr marL="137160" indent="0">
              <a:buNone/>
            </a:pPr>
            <a:r>
              <a:rPr lang="en-US" sz="6400" dirty="0"/>
              <a:t> </a:t>
            </a:r>
          </a:p>
          <a:p>
            <a:pPr marL="137160" indent="0">
              <a:buNone/>
            </a:pPr>
            <a:r>
              <a:rPr lang="en-US" sz="6400" dirty="0" err="1"/>
              <a:t>Leuthner</a:t>
            </a:r>
            <a:r>
              <a:rPr lang="en-US" sz="6400" dirty="0"/>
              <a:t> SR. Palliative care of the infant with lethal anomalies. </a:t>
            </a:r>
            <a:r>
              <a:rPr lang="en-US" sz="6400" i="1" dirty="0" err="1"/>
              <a:t>Pediatr</a:t>
            </a:r>
            <a:r>
              <a:rPr lang="en-US" sz="6400" i="1" dirty="0"/>
              <a:t> </a:t>
            </a:r>
            <a:r>
              <a:rPr lang="en-US" sz="6400" i="1" dirty="0" err="1"/>
              <a:t>Clin</a:t>
            </a:r>
            <a:r>
              <a:rPr lang="en-US" sz="6400" i="1" dirty="0"/>
              <a:t> North Am </a:t>
            </a:r>
            <a:r>
              <a:rPr lang="en-US" sz="6400" dirty="0"/>
              <a:t>2004;51(3):747-59, xi. </a:t>
            </a:r>
          </a:p>
          <a:p>
            <a:pPr marL="137160" indent="0">
              <a:buNone/>
            </a:pPr>
            <a:r>
              <a:rPr lang="en-US" sz="6400" dirty="0"/>
              <a:t> </a:t>
            </a:r>
          </a:p>
          <a:p>
            <a:pPr marL="137160" indent="0">
              <a:buNone/>
            </a:pPr>
            <a:r>
              <a:rPr lang="en-US" sz="6400" dirty="0" err="1"/>
              <a:t>Leuthner</a:t>
            </a:r>
            <a:r>
              <a:rPr lang="en-US" sz="6400" dirty="0"/>
              <a:t> SR. Fetal palliative care. </a:t>
            </a:r>
            <a:r>
              <a:rPr lang="en-US" sz="6400" i="1" dirty="0" err="1"/>
              <a:t>Clin</a:t>
            </a:r>
            <a:r>
              <a:rPr lang="en-US" sz="6400" i="1" dirty="0"/>
              <a:t> </a:t>
            </a:r>
            <a:r>
              <a:rPr lang="en-US" sz="6400" i="1" dirty="0" err="1"/>
              <a:t>Perinatol</a:t>
            </a:r>
            <a:r>
              <a:rPr lang="en-US" sz="6400" i="1" dirty="0"/>
              <a:t> </a:t>
            </a:r>
            <a:r>
              <a:rPr lang="en-US" sz="6400" dirty="0"/>
              <a:t>2004;31(3): 649-65. </a:t>
            </a:r>
          </a:p>
          <a:p>
            <a:pPr marL="137160" indent="0">
              <a:buNone/>
            </a:pPr>
            <a:r>
              <a:rPr lang="en-US" sz="6400" dirty="0"/>
              <a:t> </a:t>
            </a:r>
          </a:p>
          <a:p>
            <a:endParaRPr lang="en-US" sz="5600" dirty="0"/>
          </a:p>
          <a:p>
            <a:pPr marL="137160" indent="0">
              <a:buNone/>
            </a:pPr>
            <a:r>
              <a:rPr lang="en-US" sz="5600" dirty="0"/>
              <a:t> </a:t>
            </a:r>
          </a:p>
          <a:p>
            <a:pPr marL="137160" indent="0">
              <a:buNone/>
            </a:pPr>
            <a:r>
              <a:rPr lang="en-US" sz="5600" dirty="0"/>
              <a:t> </a:t>
            </a:r>
          </a:p>
          <a:p>
            <a:pPr marL="137160" indent="0">
              <a:buNone/>
            </a:pPr>
            <a:r>
              <a:rPr lang="en-US" sz="5600" b="1" dirty="0"/>
              <a:t/>
            </a:r>
            <a:br>
              <a:rPr lang="en-US" sz="5600" b="1" dirty="0"/>
            </a:br>
            <a:r>
              <a:rPr lang="en-US" sz="5600" b="1" dirty="0"/>
              <a:t> </a:t>
            </a:r>
            <a:endParaRPr lang="en-US" sz="5600" dirty="0"/>
          </a:p>
          <a:p>
            <a:pPr marL="137160" indent="0">
              <a:buNone/>
            </a:pPr>
            <a:endParaRPr lang="en-US" sz="5600" dirty="0"/>
          </a:p>
        </p:txBody>
      </p:sp>
      <p:sp>
        <p:nvSpPr>
          <p:cNvPr id="2" name="Title 1"/>
          <p:cNvSpPr>
            <a:spLocks noGrp="1"/>
          </p:cNvSpPr>
          <p:nvPr>
            <p:ph type="title"/>
          </p:nvPr>
        </p:nvSpPr>
        <p:spPr>
          <a:xfrm>
            <a:off x="2514600" y="152400"/>
            <a:ext cx="4114799" cy="1066800"/>
          </a:xfrm>
        </p:spPr>
        <p:txBody>
          <a:bodyPr>
            <a:normAutofit/>
          </a:bodyPr>
          <a:lstStyle/>
          <a:p>
            <a:r>
              <a:rPr lang="en-US" sz="3200" dirty="0" smtClean="0"/>
              <a:t>References</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401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752600"/>
            <a:ext cx="8229600" cy="4709160"/>
          </a:xfrm>
        </p:spPr>
        <p:txBody>
          <a:bodyPr>
            <a:normAutofit/>
          </a:bodyPr>
          <a:lstStyle/>
          <a:p>
            <a:pPr marL="137160" indent="0">
              <a:buNone/>
            </a:pPr>
            <a:r>
              <a:rPr lang="en-US" sz="1600" dirty="0"/>
              <a:t>MacDonald H, American Academy of Pediatrics Committee on Fetus and Newborn. Perinatal care at the threshold of viability. </a:t>
            </a:r>
            <a:r>
              <a:rPr lang="en-US" sz="1600" i="1" dirty="0"/>
              <a:t>Pediatrics </a:t>
            </a:r>
            <a:r>
              <a:rPr lang="en-US" sz="1600" dirty="0"/>
              <a:t>2002;110(5):1024-27.</a:t>
            </a:r>
          </a:p>
          <a:p>
            <a:pPr marL="137160" indent="0">
              <a:buNone/>
            </a:pPr>
            <a:r>
              <a:rPr lang="en-US" sz="1600" dirty="0"/>
              <a:t> </a:t>
            </a:r>
          </a:p>
          <a:p>
            <a:pPr marL="137160" indent="0">
              <a:buNone/>
            </a:pPr>
            <a:r>
              <a:rPr lang="en-US" sz="1600" dirty="0"/>
              <a:t>Munson D, </a:t>
            </a:r>
            <a:r>
              <a:rPr lang="en-US" sz="1600" dirty="0" err="1"/>
              <a:t>Leuthner</a:t>
            </a:r>
            <a:r>
              <a:rPr lang="en-US" sz="1600" dirty="0"/>
              <a:t> SR. Palliative care for the family carrying a fetus with a life-limiting diagnosis. </a:t>
            </a:r>
            <a:r>
              <a:rPr lang="en-US" sz="1600" i="1" dirty="0" err="1"/>
              <a:t>Pediatr</a:t>
            </a:r>
            <a:r>
              <a:rPr lang="en-US" sz="1600" i="1" dirty="0"/>
              <a:t> </a:t>
            </a:r>
            <a:r>
              <a:rPr lang="en-US" sz="1600" i="1" dirty="0" err="1"/>
              <a:t>ClinNorth</a:t>
            </a:r>
            <a:r>
              <a:rPr lang="en-US" sz="1600" i="1" dirty="0"/>
              <a:t> Am </a:t>
            </a:r>
            <a:r>
              <a:rPr lang="en-US" sz="1600" dirty="0"/>
              <a:t>2007;54(5):787-98, xii.</a:t>
            </a:r>
          </a:p>
          <a:p>
            <a:pPr marL="137160" indent="0">
              <a:buNone/>
            </a:pPr>
            <a:r>
              <a:rPr lang="en-US" sz="1600" dirty="0"/>
              <a:t> </a:t>
            </a:r>
          </a:p>
          <a:p>
            <a:pPr marL="137160" indent="0">
              <a:buNone/>
            </a:pPr>
            <a:r>
              <a:rPr lang="en-US" sz="1600" dirty="0" err="1"/>
              <a:t>Widger</a:t>
            </a:r>
            <a:r>
              <a:rPr lang="en-US" sz="1600" dirty="0"/>
              <a:t> KA, </a:t>
            </a:r>
            <a:r>
              <a:rPr lang="en-US" sz="1600" dirty="0" err="1"/>
              <a:t>WilkinsK</a:t>
            </a:r>
            <a:r>
              <a:rPr lang="en-US" sz="1600" dirty="0"/>
              <a:t>. What are the key components of quality perinatal and pediatric end-of-life care? A literature review. </a:t>
            </a:r>
            <a:r>
              <a:rPr lang="en-US" sz="1600" i="1" dirty="0"/>
              <a:t>J </a:t>
            </a:r>
            <a:r>
              <a:rPr lang="en-US" sz="1600" i="1" dirty="0" err="1"/>
              <a:t>Palliat</a:t>
            </a:r>
            <a:r>
              <a:rPr lang="en-US" sz="1600" i="1" dirty="0"/>
              <a:t> Care </a:t>
            </a:r>
            <a:r>
              <a:rPr lang="en-US" sz="1600" dirty="0"/>
              <a:t>2004;20(2):105-12.</a:t>
            </a:r>
          </a:p>
          <a:p>
            <a:pPr marL="137160" indent="0">
              <a:buNone/>
            </a:pPr>
            <a:r>
              <a:rPr lang="en-US" sz="1600" dirty="0"/>
              <a:t> </a:t>
            </a:r>
          </a:p>
          <a:p>
            <a:pPr marL="137160" indent="0">
              <a:buNone/>
            </a:pPr>
            <a:r>
              <a:rPr lang="en-US" sz="1600" dirty="0"/>
              <a:t>Williams C, Munson D, </a:t>
            </a:r>
            <a:r>
              <a:rPr lang="en-US" sz="1600" dirty="0" err="1"/>
              <a:t>Zupancic</a:t>
            </a:r>
            <a:r>
              <a:rPr lang="en-US" sz="1600" dirty="0"/>
              <a:t> J, </a:t>
            </a:r>
            <a:r>
              <a:rPr lang="en-US" sz="1600" dirty="0" err="1"/>
              <a:t>Kirpalani</a:t>
            </a:r>
            <a:r>
              <a:rPr lang="en-US" sz="1600" dirty="0"/>
              <a:t> H. Supporting bereaved parents: practical steps in providing compassionate perinatal and neonatal end-of-life care. A North American perspective. </a:t>
            </a:r>
            <a:r>
              <a:rPr lang="en-US" sz="1600" i="1" dirty="0" err="1"/>
              <a:t>Semin</a:t>
            </a:r>
            <a:r>
              <a:rPr lang="en-US" sz="1600" i="1" dirty="0"/>
              <a:t> Fetal Neonatal Med </a:t>
            </a:r>
            <a:r>
              <a:rPr lang="en-US" sz="1600" dirty="0"/>
              <a:t>2008;13(5):335-40. </a:t>
            </a:r>
            <a:endParaRPr lang="en-US" sz="1600" dirty="0" smtClean="0"/>
          </a:p>
          <a:p>
            <a:pPr marL="137160" indent="0">
              <a:buNone/>
            </a:pPr>
            <a:r>
              <a:rPr lang="en-US" sz="1600" dirty="0" smtClean="0"/>
              <a:t> </a:t>
            </a:r>
          </a:p>
          <a:p>
            <a:pPr marL="137160" indent="0">
              <a:buNone/>
            </a:pPr>
            <a:r>
              <a:rPr lang="en-US" sz="1600" dirty="0" smtClean="0"/>
              <a:t>Singh, et al. Resuscitation in the “gray zone” of viability: determining physician preferences and predicting infant outcomes. </a:t>
            </a:r>
            <a:r>
              <a:rPr lang="en-US" sz="1600" i="1" dirty="0" smtClean="0"/>
              <a:t>Pediatrics</a:t>
            </a:r>
            <a:r>
              <a:rPr lang="en-US" sz="1600" dirty="0" smtClean="0"/>
              <a:t> 2007; 120:519-526.</a:t>
            </a:r>
          </a:p>
          <a:p>
            <a:pPr marL="137160" indent="0">
              <a:buNone/>
            </a:pPr>
            <a:endParaRPr lang="en-US" sz="1600" dirty="0"/>
          </a:p>
          <a:p>
            <a:endParaRPr lang="en-US" sz="1600" dirty="0"/>
          </a:p>
        </p:txBody>
      </p:sp>
      <p:sp>
        <p:nvSpPr>
          <p:cNvPr id="4" name="Title 1"/>
          <p:cNvSpPr>
            <a:spLocks noGrp="1"/>
          </p:cNvSpPr>
          <p:nvPr>
            <p:ph type="title"/>
          </p:nvPr>
        </p:nvSpPr>
        <p:spPr>
          <a:xfrm>
            <a:off x="2438400" y="152400"/>
            <a:ext cx="4114800" cy="1066800"/>
          </a:xfrm>
        </p:spPr>
        <p:txBody>
          <a:bodyPr>
            <a:normAutofit/>
          </a:bodyPr>
          <a:lstStyle/>
          <a:p>
            <a:r>
              <a:rPr lang="en-US" sz="3200" dirty="0" smtClean="0"/>
              <a:t>References</a:t>
            </a:r>
            <a:endParaRPr lang="en-US" sz="3200" dirty="0"/>
          </a:p>
        </p:txBody>
      </p:sp>
      <p:cxnSp>
        <p:nvCxnSpPr>
          <p:cNvPr id="5" name="Straight Connector 4"/>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77435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xmlns="" val="3563425178"/>
              </p:ext>
            </p:extLst>
          </p:nvPr>
        </p:nvGraphicFramePr>
        <p:xfrm>
          <a:off x="152400" y="1524000"/>
          <a:ext cx="8534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286000" y="137160"/>
            <a:ext cx="4495799" cy="1082040"/>
          </a:xfrm>
        </p:spPr>
        <p:txBody>
          <a:bodyPr>
            <a:noAutofit/>
          </a:bodyPr>
          <a:lstStyle/>
          <a:p>
            <a:r>
              <a:rPr lang="en-US" sz="3200" dirty="0" smtClean="0"/>
              <a:t>Pediatric Mortality</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6448669"/>
            <a:ext cx="5791200" cy="276999"/>
          </a:xfrm>
          <a:prstGeom prst="rect">
            <a:avLst/>
          </a:prstGeom>
          <a:noFill/>
        </p:spPr>
        <p:txBody>
          <a:bodyPr wrap="square" rtlCol="0">
            <a:spAutoFit/>
          </a:bodyPr>
          <a:lstStyle/>
          <a:p>
            <a:r>
              <a:rPr lang="en-US" sz="1200" b="1" dirty="0"/>
              <a:t>Annual Summary of Vital Statistics 2008. </a:t>
            </a:r>
            <a:r>
              <a:rPr lang="en-US" sz="1200" b="1" i="1" dirty="0"/>
              <a:t>Pediatrics</a:t>
            </a:r>
            <a:r>
              <a:rPr lang="en-US" sz="1200" b="1" dirty="0"/>
              <a:t> 2011; 127:146-157.</a:t>
            </a:r>
          </a:p>
        </p:txBody>
      </p:sp>
    </p:spTree>
    <p:extLst>
      <p:ext uri="{BB962C8B-B14F-4D97-AF65-F5344CB8AC3E}">
        <p14:creationId xmlns:p14="http://schemas.microsoft.com/office/powerpoint/2010/main" xmlns="" val="3895017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51037"/>
            <a:ext cx="8229600" cy="4525963"/>
          </a:xfrm>
        </p:spPr>
        <p:txBody>
          <a:bodyPr/>
          <a:lstStyle/>
          <a:p>
            <a:pPr>
              <a:buFont typeface="Wingdings" pitchFamily="2" charset="2"/>
              <a:buChar char="v"/>
            </a:pPr>
            <a:r>
              <a:rPr lang="en-US" sz="2800" dirty="0" smtClean="0"/>
              <a:t>US</a:t>
            </a:r>
          </a:p>
          <a:p>
            <a:pPr lvl="1">
              <a:buFont typeface="Arial" pitchFamily="34" charset="0"/>
              <a:buChar char="•"/>
            </a:pPr>
            <a:r>
              <a:rPr lang="en-US" sz="2800" dirty="0" smtClean="0"/>
              <a:t>Infant mortality: 6.59 per 1000 live births</a:t>
            </a:r>
          </a:p>
          <a:p>
            <a:pPr lvl="1">
              <a:buFont typeface="Arial" pitchFamily="34" charset="0"/>
              <a:buChar char="•"/>
            </a:pPr>
            <a:r>
              <a:rPr lang="en-US" sz="2800" dirty="0" smtClean="0"/>
              <a:t>Neonatal mortality: 4.27 per 1000 live births</a:t>
            </a:r>
          </a:p>
          <a:p>
            <a:pPr lvl="1">
              <a:buFont typeface="Wingdings" pitchFamily="2" charset="2"/>
              <a:buChar char="v"/>
            </a:pPr>
            <a:endParaRPr lang="en-US" sz="2800" dirty="0" smtClean="0"/>
          </a:p>
          <a:p>
            <a:pPr>
              <a:buFont typeface="Wingdings" pitchFamily="2" charset="2"/>
              <a:buChar char="v"/>
            </a:pPr>
            <a:r>
              <a:rPr lang="en-US" sz="2800" dirty="0" smtClean="0"/>
              <a:t>Arkansas</a:t>
            </a:r>
          </a:p>
          <a:p>
            <a:pPr lvl="1">
              <a:buFont typeface="Arial" pitchFamily="34" charset="0"/>
              <a:buChar char="•"/>
            </a:pPr>
            <a:r>
              <a:rPr lang="en-US" sz="2800" dirty="0" smtClean="0"/>
              <a:t>Infant mortality: 7.35 per 1000 live births</a:t>
            </a:r>
          </a:p>
          <a:p>
            <a:pPr lvl="1">
              <a:buFont typeface="Arial" pitchFamily="34" charset="0"/>
              <a:buChar char="•"/>
            </a:pPr>
            <a:r>
              <a:rPr lang="en-US" sz="2800" dirty="0" smtClean="0"/>
              <a:t>Neonatal mortality: 4.38 per 1000 live births</a:t>
            </a:r>
            <a:endParaRPr lang="en-US" sz="2800" dirty="0"/>
          </a:p>
        </p:txBody>
      </p:sp>
      <p:sp>
        <p:nvSpPr>
          <p:cNvPr id="3" name="Title 2"/>
          <p:cNvSpPr>
            <a:spLocks noGrp="1"/>
          </p:cNvSpPr>
          <p:nvPr>
            <p:ph type="title"/>
          </p:nvPr>
        </p:nvSpPr>
        <p:spPr>
          <a:xfrm>
            <a:off x="2438400" y="152400"/>
            <a:ext cx="4190999" cy="1066800"/>
          </a:xfrm>
        </p:spPr>
        <p:txBody>
          <a:bodyPr>
            <a:normAutofit/>
          </a:bodyPr>
          <a:lstStyle/>
          <a:p>
            <a:r>
              <a:rPr lang="en-US" sz="3200" dirty="0" smtClean="0"/>
              <a:t>Infant Mortality </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57600" y="6504801"/>
            <a:ext cx="5791200" cy="276999"/>
          </a:xfrm>
          <a:prstGeom prst="rect">
            <a:avLst/>
          </a:prstGeom>
          <a:noFill/>
        </p:spPr>
        <p:txBody>
          <a:bodyPr wrap="square" rtlCol="0">
            <a:spAutoFit/>
          </a:bodyPr>
          <a:lstStyle/>
          <a:p>
            <a:r>
              <a:rPr lang="en-US" sz="1200" b="1" dirty="0" smtClean="0">
                <a:solidFill>
                  <a:schemeClr val="bg1"/>
                </a:solidFill>
              </a:rPr>
              <a:t>Annual Summary of Vital Statistics 2008. </a:t>
            </a:r>
            <a:r>
              <a:rPr lang="en-US" sz="1200" b="1" i="1" dirty="0" smtClean="0">
                <a:solidFill>
                  <a:schemeClr val="bg1"/>
                </a:solidFill>
              </a:rPr>
              <a:t>Pediatrics</a:t>
            </a:r>
            <a:r>
              <a:rPr lang="en-US" sz="1200" b="1" dirty="0" smtClean="0">
                <a:solidFill>
                  <a:schemeClr val="bg1"/>
                </a:solidFill>
              </a:rPr>
              <a:t> 2011; 127:146-157.</a:t>
            </a:r>
            <a:endParaRPr lang="en-US" sz="1200" b="1" dirty="0">
              <a:solidFill>
                <a:schemeClr val="bg1"/>
              </a:solidFill>
            </a:endParaRPr>
          </a:p>
        </p:txBody>
      </p:sp>
    </p:spTree>
    <p:extLst>
      <p:ext uri="{BB962C8B-B14F-4D97-AF65-F5344CB8AC3E}">
        <p14:creationId xmlns:p14="http://schemas.microsoft.com/office/powerpoint/2010/main" xmlns="" val="3187222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xmlns="" val="1767839013"/>
              </p:ext>
            </p:extLst>
          </p:nvPr>
        </p:nvGraphicFramePr>
        <p:xfrm>
          <a:off x="457200" y="1481138"/>
          <a:ext cx="8686800" cy="49958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514600" y="152400"/>
            <a:ext cx="4267200" cy="1066800"/>
          </a:xfrm>
        </p:spPr>
        <p:txBody>
          <a:bodyPr>
            <a:noAutofit/>
          </a:bodyPr>
          <a:lstStyle/>
          <a:p>
            <a:r>
              <a:rPr lang="en-US" sz="3200" dirty="0" smtClean="0"/>
              <a:t>Infant Mortality</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6527470"/>
            <a:ext cx="5791200" cy="276999"/>
          </a:xfrm>
          <a:prstGeom prst="rect">
            <a:avLst/>
          </a:prstGeom>
          <a:noFill/>
        </p:spPr>
        <p:txBody>
          <a:bodyPr wrap="square" rtlCol="0">
            <a:spAutoFit/>
          </a:bodyPr>
          <a:lstStyle/>
          <a:p>
            <a:r>
              <a:rPr lang="en-US" sz="1200" b="1" dirty="0" smtClean="0"/>
              <a:t>Annual Summary of Vital Statistics 2008. </a:t>
            </a:r>
            <a:r>
              <a:rPr lang="en-US" sz="1200" b="1" i="1" dirty="0" smtClean="0"/>
              <a:t>Pediatrics</a:t>
            </a:r>
            <a:r>
              <a:rPr lang="en-US" sz="1200" b="1" dirty="0" smtClean="0"/>
              <a:t> 2011; 127:146-157.</a:t>
            </a:r>
            <a:endParaRPr lang="en-US" sz="1200" b="1" dirty="0"/>
          </a:p>
        </p:txBody>
      </p:sp>
    </p:spTree>
    <p:extLst>
      <p:ext uri="{BB962C8B-B14F-4D97-AF65-F5344CB8AC3E}">
        <p14:creationId xmlns:p14="http://schemas.microsoft.com/office/powerpoint/2010/main" xmlns="" val="276807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a:buFont typeface="Wingdings" pitchFamily="2" charset="2"/>
              <a:buChar char="v"/>
            </a:pPr>
            <a:r>
              <a:rPr lang="en-US" sz="2800" dirty="0" err="1" smtClean="0"/>
              <a:t>Previable</a:t>
            </a:r>
            <a:endParaRPr lang="en-US" sz="2800" dirty="0" smtClean="0"/>
          </a:p>
          <a:p>
            <a:pPr>
              <a:buFont typeface="Wingdings" pitchFamily="2" charset="2"/>
              <a:buChar char="v"/>
            </a:pPr>
            <a:endParaRPr lang="en-US" sz="2800" dirty="0" smtClean="0"/>
          </a:p>
          <a:p>
            <a:pPr>
              <a:buFont typeface="Wingdings" pitchFamily="2" charset="2"/>
              <a:buChar char="v"/>
            </a:pPr>
            <a:r>
              <a:rPr lang="en-US" sz="2800" dirty="0" err="1" smtClean="0"/>
              <a:t>Periviable</a:t>
            </a:r>
            <a:endParaRPr lang="en-US" sz="2800" dirty="0" smtClean="0"/>
          </a:p>
          <a:p>
            <a:pPr>
              <a:buFont typeface="Wingdings" pitchFamily="2" charset="2"/>
              <a:buChar char="v"/>
            </a:pPr>
            <a:endParaRPr lang="en-US" sz="2800" dirty="0" smtClean="0"/>
          </a:p>
          <a:p>
            <a:pPr>
              <a:buFont typeface="Wingdings" pitchFamily="2" charset="2"/>
              <a:buChar char="v"/>
            </a:pPr>
            <a:r>
              <a:rPr lang="en-US" sz="2800" dirty="0" smtClean="0"/>
              <a:t>Nonviable</a:t>
            </a:r>
          </a:p>
          <a:p>
            <a:pPr>
              <a:buFont typeface="Wingdings" pitchFamily="2" charset="2"/>
              <a:buChar char="v"/>
            </a:pPr>
            <a:endParaRPr lang="en-US" sz="2800" dirty="0" smtClean="0"/>
          </a:p>
          <a:p>
            <a:pPr>
              <a:buFont typeface="Wingdings" pitchFamily="2" charset="2"/>
              <a:buChar char="v"/>
            </a:pPr>
            <a:r>
              <a:rPr lang="en-US" sz="2800" dirty="0" smtClean="0"/>
              <a:t>Unresponsive to therapy</a:t>
            </a:r>
          </a:p>
          <a:p>
            <a:pPr>
              <a:buFont typeface="Wingdings" pitchFamily="2" charset="2"/>
              <a:buChar char="v"/>
            </a:pPr>
            <a:endParaRPr lang="en-US" sz="2800" dirty="0" smtClean="0"/>
          </a:p>
          <a:p>
            <a:pPr>
              <a:buFont typeface="Wingdings" pitchFamily="2" charset="2"/>
              <a:buChar char="v"/>
            </a:pPr>
            <a:r>
              <a:rPr lang="en-US" sz="2800" dirty="0" smtClean="0"/>
              <a:t>Unduly burdened</a:t>
            </a:r>
          </a:p>
          <a:p>
            <a:endParaRPr lang="en-US" dirty="0" smtClean="0"/>
          </a:p>
          <a:p>
            <a:endParaRPr lang="en-US" dirty="0"/>
          </a:p>
        </p:txBody>
      </p:sp>
      <p:sp>
        <p:nvSpPr>
          <p:cNvPr id="3" name="Title 2"/>
          <p:cNvSpPr>
            <a:spLocks noGrp="1"/>
          </p:cNvSpPr>
          <p:nvPr>
            <p:ph type="title"/>
          </p:nvPr>
        </p:nvSpPr>
        <p:spPr>
          <a:xfrm>
            <a:off x="2286000" y="152400"/>
            <a:ext cx="4876800" cy="1066800"/>
          </a:xfrm>
        </p:spPr>
        <p:txBody>
          <a:bodyPr>
            <a:noAutofit/>
          </a:bodyPr>
          <a:lstStyle/>
          <a:p>
            <a:r>
              <a:rPr lang="en-US" sz="3200" dirty="0" smtClean="0"/>
              <a:t>Death in the NICU: Who?</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676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874837"/>
            <a:ext cx="8229600" cy="4525963"/>
          </a:xfrm>
        </p:spPr>
        <p:txBody>
          <a:bodyPr>
            <a:normAutofit/>
          </a:bodyPr>
          <a:lstStyle/>
          <a:p>
            <a:pPr>
              <a:buFont typeface="Wingdings" pitchFamily="2" charset="2"/>
              <a:buChar char="v"/>
            </a:pPr>
            <a:r>
              <a:rPr lang="en-US" sz="2800" dirty="0" smtClean="0"/>
              <a:t>Capable of living, physically fitted to live</a:t>
            </a:r>
          </a:p>
          <a:p>
            <a:pPr>
              <a:buFont typeface="Wingdings" pitchFamily="2" charset="2"/>
              <a:buChar char="v"/>
            </a:pPr>
            <a:endParaRPr lang="en-US" sz="2800" dirty="0" smtClean="0"/>
          </a:p>
          <a:p>
            <a:pPr>
              <a:buFont typeface="Wingdings" pitchFamily="2" charset="2"/>
              <a:buChar char="v"/>
            </a:pPr>
            <a:r>
              <a:rPr lang="en-US" sz="2800" dirty="0" smtClean="0"/>
              <a:t>Having reached such a stage of development as to be capable of living, under normal conditions, outside the uterus</a:t>
            </a:r>
          </a:p>
          <a:p>
            <a:pPr>
              <a:buFont typeface="Wingdings" pitchFamily="2" charset="2"/>
              <a:buChar char="v"/>
            </a:pPr>
            <a:endParaRPr lang="en-US" sz="2800" dirty="0" smtClean="0"/>
          </a:p>
          <a:p>
            <a:pPr>
              <a:buFont typeface="Wingdings" pitchFamily="2" charset="2"/>
              <a:buChar char="v"/>
            </a:pPr>
            <a:r>
              <a:rPr lang="en-US" sz="2800" dirty="0" smtClean="0"/>
              <a:t>Capable of normal growth and development</a:t>
            </a:r>
            <a:endParaRPr lang="en-US" sz="2800" dirty="0"/>
          </a:p>
        </p:txBody>
      </p:sp>
      <p:sp>
        <p:nvSpPr>
          <p:cNvPr id="3" name="Title 2"/>
          <p:cNvSpPr>
            <a:spLocks noGrp="1"/>
          </p:cNvSpPr>
          <p:nvPr>
            <p:ph type="title"/>
          </p:nvPr>
        </p:nvSpPr>
        <p:spPr>
          <a:xfrm>
            <a:off x="2286000" y="152400"/>
            <a:ext cx="4343400" cy="1066800"/>
          </a:xfrm>
        </p:spPr>
        <p:txBody>
          <a:bodyPr>
            <a:noAutofit/>
          </a:bodyPr>
          <a:lstStyle/>
          <a:p>
            <a:r>
              <a:rPr lang="en-US" sz="3200" dirty="0" smtClean="0"/>
              <a:t>Definitions: Viability</a:t>
            </a:r>
            <a:endParaRPr lang="en-US" sz="3200" dirty="0"/>
          </a:p>
        </p:txBody>
      </p:sp>
      <p:cxnSp>
        <p:nvCxnSpPr>
          <p:cNvPr id="4" name="Straight Connector 3"/>
          <p:cNvCxnSpPr/>
          <p:nvPr/>
        </p:nvCxnSpPr>
        <p:spPr>
          <a:xfrm rot="10800000">
            <a:off x="533400" y="1295401"/>
            <a:ext cx="8077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406</TotalTime>
  <Words>3206</Words>
  <Application>Microsoft Office PowerPoint</Application>
  <PresentationFormat>On-screen Show (4:3)</PresentationFormat>
  <Paragraphs>506</Paragraphs>
  <Slides>48</Slides>
  <Notes>42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BlackTie</vt:lpstr>
      <vt:lpstr>Slide 1</vt:lpstr>
      <vt:lpstr>Slide 2</vt:lpstr>
      <vt:lpstr>Objectives</vt:lpstr>
      <vt:lpstr>Objectives</vt:lpstr>
      <vt:lpstr>Pediatric Mortality</vt:lpstr>
      <vt:lpstr>Infant Mortality </vt:lpstr>
      <vt:lpstr>Infant Mortality</vt:lpstr>
      <vt:lpstr>Death in the NICU: Who?</vt:lpstr>
      <vt:lpstr>Definitions: Viability</vt:lpstr>
      <vt:lpstr>Definitions: Viability</vt:lpstr>
      <vt:lpstr>Slide 11</vt:lpstr>
      <vt:lpstr>Slide 12</vt:lpstr>
      <vt:lpstr>Death in the NICU: How?</vt:lpstr>
      <vt:lpstr>AAP Recommendations</vt:lpstr>
      <vt:lpstr>Misconceptions</vt:lpstr>
      <vt:lpstr>Definitions: Palliative Care</vt:lpstr>
      <vt:lpstr>Beyond End of Life Care</vt:lpstr>
      <vt:lpstr>Goals of  Perinatal Palliative Care</vt:lpstr>
      <vt:lpstr>Aspects of  Perinatal Palliative Care</vt:lpstr>
      <vt:lpstr>Aspects of  Perinatal Palliative Care</vt:lpstr>
      <vt:lpstr>Candidates for Palliative Care</vt:lpstr>
      <vt:lpstr>Slide 22</vt:lpstr>
      <vt:lpstr>Slide 23</vt:lpstr>
      <vt:lpstr>Important Considerations</vt:lpstr>
      <vt:lpstr>Care of the  Periviable Infant</vt:lpstr>
      <vt:lpstr>What Parents Need</vt:lpstr>
      <vt:lpstr>Developing Goals of Care</vt:lpstr>
      <vt:lpstr>The Words We Use</vt:lpstr>
      <vt:lpstr>Levels of Comfort Care</vt:lpstr>
      <vt:lpstr>Aspects of Comfort Care</vt:lpstr>
      <vt:lpstr>Aspects of Comfort Care</vt:lpstr>
      <vt:lpstr>Importance of Bedside Nurses</vt:lpstr>
      <vt:lpstr>Slide 33</vt:lpstr>
      <vt:lpstr>Slide 34</vt:lpstr>
      <vt:lpstr>Slide 35</vt:lpstr>
      <vt:lpstr>Slide 36</vt:lpstr>
      <vt:lpstr>Slide 37</vt:lpstr>
      <vt:lpstr>Resources</vt:lpstr>
      <vt:lpstr>Resources</vt:lpstr>
      <vt:lpstr>Resources</vt:lpstr>
      <vt:lpstr>Resources</vt:lpstr>
      <vt:lpstr>Resources</vt:lpstr>
      <vt:lpstr>References</vt:lpstr>
      <vt:lpstr>Slide 44</vt:lpstr>
      <vt:lpstr>Slide 45</vt:lpstr>
      <vt:lpstr>References</vt:lpstr>
      <vt:lpstr>References</vt:lpstr>
      <vt:lpstr>References</vt:lpstr>
    </vt:vector>
  </TitlesOfParts>
  <Company>UAMS 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Perinatal  Palliative Care</dc:title>
  <dc:creator>Peeples, Sara E</dc:creator>
  <cp:lastModifiedBy>Sara</cp:lastModifiedBy>
  <cp:revision>143</cp:revision>
  <cp:lastPrinted>2012-09-13T13:06:16Z</cp:lastPrinted>
  <dcterms:created xsi:type="dcterms:W3CDTF">2012-08-28T19:59:00Z</dcterms:created>
  <dcterms:modified xsi:type="dcterms:W3CDTF">2014-09-08T04:17:18Z</dcterms:modified>
</cp:coreProperties>
</file>